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195" autoAdjust="0"/>
  </p:normalViewPr>
  <p:slideViewPr>
    <p:cSldViewPr>
      <p:cViewPr>
        <p:scale>
          <a:sx n="69" d="100"/>
          <a:sy n="69" d="100"/>
        </p:scale>
        <p:origin x="-1194" y="-3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421959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harlesstone.com/ask-yourself-these-7-simple-questions-to-clarify-your-personal-valu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books.google.com/books?id=wc01AgAAQBAJ&amp;pg=PT49&amp;lpg=PT48&amp;ots=R1u9r3qLfn&amp;focus=viewport&amp;dq=questions+to+ask+yourself+to+clarify+your+values&amp;output=html_tex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solidFill>
                  <a:schemeClr val="dk1"/>
                </a:solidFill>
              </a:rPr>
              <a:t>PRESENTER: NOKI</a:t>
            </a:r>
          </a:p>
          <a:p>
            <a:pPr rtl="0">
              <a:spcBef>
                <a:spcPts val="0"/>
              </a:spcBef>
              <a:buNone/>
            </a:pPr>
            <a:endParaRPr dirty="0">
              <a:solidFill>
                <a:schemeClr val="dk1"/>
              </a:solidFill>
            </a:endParaRPr>
          </a:p>
          <a:p>
            <a:pPr marL="457200" marR="0" lvl="0" indent="-317500" algn="l" defTabSz="914400" rtl="0" eaLnBrk="1" fontAlgn="auto" latinLnBrk="0" hangingPunct="1">
              <a:lnSpc>
                <a:spcPct val="100000"/>
              </a:lnSpc>
              <a:spcBef>
                <a:spcPts val="0"/>
              </a:spcBef>
              <a:spcAft>
                <a:spcPts val="0"/>
              </a:spcAft>
              <a:buClr>
                <a:schemeClr val="dk1"/>
              </a:buClr>
              <a:buSzPct val="127272"/>
              <a:buFont typeface="Arial"/>
              <a:buAutoNum type="arabicPeriod"/>
              <a:tabLst/>
              <a:defRPr/>
            </a:pPr>
            <a:r>
              <a:rPr lang="en" dirty="0" smtClean="0">
                <a:solidFill>
                  <a:schemeClr val="dk1"/>
                </a:solidFill>
              </a:rPr>
              <a:t>how do we take ownership in a world of often uncurated information</a:t>
            </a:r>
          </a:p>
          <a:p>
            <a:pPr marL="457200" lvl="0" indent="-317500" rtl="0">
              <a:spcBef>
                <a:spcPts val="0"/>
              </a:spcBef>
              <a:buClr>
                <a:schemeClr val="dk1"/>
              </a:buClr>
              <a:buSzPct val="127272"/>
              <a:buFont typeface="Arial"/>
              <a:buAutoNum type="arabicPeriod"/>
            </a:pPr>
            <a:r>
              <a:rPr lang="en" dirty="0" smtClean="0">
                <a:solidFill>
                  <a:schemeClr val="dk1"/>
                </a:solidFill>
              </a:rPr>
              <a:t>how </a:t>
            </a:r>
            <a:r>
              <a:rPr lang="en" dirty="0">
                <a:solidFill>
                  <a:schemeClr val="dk1"/>
                </a:solidFill>
              </a:rPr>
              <a:t>do we present ourselves &amp; our accomplishments in authentic ways</a:t>
            </a:r>
          </a:p>
          <a:p>
            <a:pPr marL="457200" lvl="0" indent="-317500" rtl="0">
              <a:spcBef>
                <a:spcPts val="0"/>
              </a:spcBef>
              <a:buClr>
                <a:schemeClr val="dk1"/>
              </a:buClr>
              <a:buSzPct val="127272"/>
              <a:buFont typeface="Arial"/>
              <a:buAutoNum type="arabicPeriod"/>
            </a:pPr>
            <a:r>
              <a:rPr lang="en" dirty="0" smtClean="0">
                <a:solidFill>
                  <a:schemeClr val="dk1"/>
                </a:solidFill>
              </a:rPr>
              <a:t>how </a:t>
            </a:r>
            <a:r>
              <a:rPr lang="en" dirty="0">
                <a:solidFill>
                  <a:schemeClr val="dk1"/>
                </a:solidFill>
              </a:rPr>
              <a:t>do we begin to develop a values based brand identity</a:t>
            </a:r>
          </a:p>
          <a:p>
            <a:pPr rtl="0">
              <a:spcBef>
                <a:spcPts val="0"/>
              </a:spcBef>
              <a:buNone/>
            </a:pPr>
            <a:endParaRPr dirty="0">
              <a:solidFill>
                <a:schemeClr val="dk1"/>
              </a:solidFill>
            </a:endParaRPr>
          </a:p>
          <a:p>
            <a:pPr lvl="0" rtl="0">
              <a:spcBef>
                <a:spcPts val="0"/>
              </a:spcBef>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PRESENTER: NOKI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50000"/>
              </a:lnSpc>
              <a:spcBef>
                <a:spcPts val="0"/>
              </a:spcBef>
              <a:spcAft>
                <a:spcPts val="1800"/>
              </a:spcAft>
              <a:buNone/>
            </a:pPr>
            <a:r>
              <a:rPr lang="en" dirty="0">
                <a:solidFill>
                  <a:schemeClr val="dk1"/>
                </a:solidFill>
              </a:rPr>
              <a:t>PRESENTER: NOKI</a:t>
            </a:r>
          </a:p>
          <a:p>
            <a:pPr marL="457200" lvl="0" indent="-292100" rtl="0">
              <a:lnSpc>
                <a:spcPct val="150000"/>
              </a:lnSpc>
              <a:spcBef>
                <a:spcPts val="0"/>
              </a:spcBef>
              <a:spcAft>
                <a:spcPts val="1800"/>
              </a:spcAft>
              <a:buClr>
                <a:srgbClr val="000000"/>
              </a:buClr>
              <a:buSzPct val="100000"/>
              <a:buFont typeface="Arial"/>
              <a:buAutoNum type="arabicPeriod"/>
            </a:pPr>
            <a:r>
              <a:rPr lang="en" sz="1000" dirty="0">
                <a:solidFill>
                  <a:srgbClr val="222222"/>
                </a:solidFill>
              </a:rPr>
              <a:t>Go back and underline common words that are coming up; group similar values together</a:t>
            </a:r>
          </a:p>
          <a:p>
            <a:pPr marL="914400" lvl="1" indent="-292100" rtl="0">
              <a:lnSpc>
                <a:spcPct val="150000"/>
              </a:lnSpc>
              <a:spcBef>
                <a:spcPts val="0"/>
              </a:spcBef>
              <a:spcAft>
                <a:spcPts val="1800"/>
              </a:spcAft>
              <a:buClr>
                <a:srgbClr val="222222"/>
              </a:buClr>
              <a:buSzPct val="100000"/>
              <a:buFont typeface="Arial"/>
              <a:buAutoNum type="alphaLcPeriod"/>
            </a:pPr>
            <a:r>
              <a:rPr lang="en" sz="1000" dirty="0">
                <a:solidFill>
                  <a:srgbClr val="222222"/>
                </a:solidFill>
              </a:rPr>
              <a:t>These are your governing values (No need to bring in the post-its just yet. The flow was disrupted a bit as folks were confused about the post-its.)</a:t>
            </a:r>
          </a:p>
          <a:p>
            <a:pPr lvl="0" rtl="0">
              <a:spcBef>
                <a:spcPts val="0"/>
              </a:spcBef>
              <a:buClr>
                <a:schemeClr val="dk1"/>
              </a:buClr>
              <a:buSzPct val="100000"/>
              <a:buFont typeface="Arial"/>
              <a:buNone/>
            </a:pPr>
            <a:r>
              <a:rPr lang="en" u="sng" dirty="0">
                <a:solidFill>
                  <a:schemeClr val="hlink"/>
                </a:solidFill>
                <a:hlinkClick r:id="rId3"/>
              </a:rPr>
              <a:t>http://charlesstone.com/ask-yourself-these-7-simple-questions-to-clarify-your-personal-values/</a:t>
            </a: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 u="sng" dirty="0">
                <a:solidFill>
                  <a:schemeClr val="hlink"/>
                </a:solidFill>
                <a:hlinkClick r:id="rId4"/>
              </a:rPr>
              <a:t>https://books.google.com/books?id=wc01AgAAQBAJ&amp;pg=PT49&amp;lpg=PT48&amp;ots=R1u9r3qLfn&amp;focus=viewport&amp;dq=questions+to+ask+yourself+to+clarify+your+values&amp;output=html_text</a:t>
            </a:r>
          </a:p>
          <a:p>
            <a:pPr>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PRESENTER: COURTNEY</a:t>
            </a:r>
          </a:p>
          <a:p>
            <a:pPr lvl="0" rtl="0">
              <a:spcBef>
                <a:spcPts val="0"/>
              </a:spcBef>
              <a:buNone/>
            </a:pPr>
            <a:endParaRPr>
              <a:solidFill>
                <a:schemeClr val="dk1"/>
              </a:solidFill>
            </a:endParaRPr>
          </a:p>
          <a:p>
            <a:pPr marL="457200" lvl="0" indent="-317500" rtl="0">
              <a:spcBef>
                <a:spcPts val="0"/>
              </a:spcBef>
              <a:buClr>
                <a:srgbClr val="000000"/>
              </a:buClr>
              <a:buSzPct val="127272"/>
              <a:buFont typeface="Arial"/>
              <a:buChar char="-"/>
            </a:pPr>
            <a:r>
              <a:rPr lang="en"/>
              <a:t>We’re only going to highlight key principles</a:t>
            </a:r>
          </a:p>
          <a:p>
            <a:pPr marL="457200" lvl="0" indent="-317500">
              <a:spcBef>
                <a:spcPts val="0"/>
              </a:spcBef>
              <a:buClr>
                <a:srgbClr val="0000FF"/>
              </a:buClr>
              <a:buSzPct val="127272"/>
              <a:buFont typeface="Arial"/>
              <a:buChar char="-"/>
            </a:pPr>
            <a:r>
              <a:rPr lang="en">
                <a:solidFill>
                  <a:srgbClr val="0000FF"/>
                </a:solidFill>
              </a:rPr>
              <a:t>Brand definition becomes your personal mission statement that will help give context and focus to your daily interactions and long-term goals. Your brand definition will change as you change and grow.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PRESENTER: COURTNEY</a:t>
            </a:r>
          </a:p>
          <a:p>
            <a:pPr rtl="0">
              <a:spcBef>
                <a:spcPts val="0"/>
              </a:spcBef>
              <a:buNone/>
            </a:pPr>
            <a:endParaRPr>
              <a:solidFill>
                <a:schemeClr val="dk1"/>
              </a:solidFill>
            </a:endParaRPr>
          </a:p>
          <a:p>
            <a:pPr rtl="0">
              <a:spcBef>
                <a:spcPts val="0"/>
              </a:spcBef>
              <a:buNone/>
            </a:pPr>
            <a:r>
              <a:rPr lang="en"/>
              <a:t>EXERCISE (Brag-Storm) | 15 mins</a:t>
            </a:r>
          </a:p>
          <a:p>
            <a:pPr lvl="0" rtl="0">
              <a:spcBef>
                <a:spcPts val="0"/>
              </a:spcBef>
              <a:buClr>
                <a:schemeClr val="dk1"/>
              </a:buClr>
              <a:buFont typeface="Arial"/>
              <a:buNone/>
            </a:pPr>
            <a:endParaRPr u="sng">
              <a:solidFill>
                <a:srgbClr val="222222"/>
              </a:solidFill>
            </a:endParaRPr>
          </a:p>
          <a:p>
            <a:pPr lvl="0" rtl="0">
              <a:spcBef>
                <a:spcPts val="0"/>
              </a:spcBef>
              <a:buClr>
                <a:schemeClr val="dk1"/>
              </a:buClr>
              <a:buSzPct val="100000"/>
              <a:buFont typeface="Arial"/>
              <a:buNone/>
            </a:pPr>
            <a:r>
              <a:rPr lang="en">
                <a:solidFill>
                  <a:srgbClr val="222222"/>
                </a:solidFill>
              </a:rPr>
              <a:t>We are now going to do a brag-storm and this is your opportunity to highlight all of your accomplishments both professionally and personally. We're going to do this in two parts, the first is professional accomplishments.</a:t>
            </a:r>
          </a:p>
          <a:p>
            <a:pPr lvl="0" rtl="0">
              <a:spcBef>
                <a:spcPts val="0"/>
              </a:spcBef>
              <a:buClr>
                <a:schemeClr val="dk1"/>
              </a:buClr>
              <a:buFont typeface="Arial"/>
              <a:buNone/>
            </a:pPr>
            <a:endParaRPr>
              <a:solidFill>
                <a:srgbClr val="222222"/>
              </a:solidFill>
            </a:endParaRPr>
          </a:p>
          <a:p>
            <a:pPr marL="457200" lvl="0" indent="-298450" rtl="0">
              <a:spcBef>
                <a:spcPts val="0"/>
              </a:spcBef>
              <a:buClr>
                <a:srgbClr val="222222"/>
              </a:buClr>
              <a:buSzPct val="100000"/>
              <a:buFont typeface="Arial"/>
              <a:buAutoNum type="arabicPeriod"/>
            </a:pPr>
            <a:r>
              <a:rPr lang="en">
                <a:solidFill>
                  <a:srgbClr val="222222"/>
                </a:solidFill>
              </a:rPr>
              <a:t>Write down one governing value per _________ colored post-it and place them in a straight line in front of their work space</a:t>
            </a:r>
          </a:p>
          <a:p>
            <a:pPr marL="457200" lvl="0" indent="-298450" rtl="0">
              <a:spcBef>
                <a:spcPts val="0"/>
              </a:spcBef>
              <a:buClr>
                <a:srgbClr val="222222"/>
              </a:buClr>
              <a:buSzPct val="100000"/>
              <a:buFont typeface="Arial"/>
              <a:buAutoNum type="arabicPeriod"/>
            </a:pPr>
            <a:r>
              <a:rPr lang="en">
                <a:solidFill>
                  <a:srgbClr val="222222"/>
                </a:solidFill>
              </a:rPr>
              <a:t>Think of moments in your educational / professional career that you are most proud of (3 minutes to write 1 “moment” per BLUE post-it)</a:t>
            </a:r>
          </a:p>
          <a:p>
            <a:pPr marL="914400" lvl="1" indent="-298450" rtl="0">
              <a:spcBef>
                <a:spcPts val="0"/>
              </a:spcBef>
              <a:buClr>
                <a:srgbClr val="222222"/>
              </a:buClr>
              <a:buSzPct val="100000"/>
              <a:buFont typeface="Courier New"/>
              <a:buChar char="o"/>
            </a:pPr>
            <a:r>
              <a:rPr lang="en">
                <a:solidFill>
                  <a:srgbClr val="222222"/>
                </a:solidFill>
              </a:rPr>
              <a:t>Moments when you overcame a challenge, received recognition for your contribution or hard work, learned a new skill.</a:t>
            </a:r>
          </a:p>
          <a:p>
            <a:pPr marL="457200" lvl="0" indent="-298450" rtl="0">
              <a:spcBef>
                <a:spcPts val="0"/>
              </a:spcBef>
              <a:buClr>
                <a:srgbClr val="222222"/>
              </a:buClr>
              <a:buSzPct val="100000"/>
              <a:buFont typeface="Arial"/>
              <a:buAutoNum type="arabicPeriod"/>
            </a:pPr>
            <a:r>
              <a:rPr lang="en">
                <a:solidFill>
                  <a:srgbClr val="222222"/>
                </a:solidFill>
              </a:rPr>
              <a:t>Now think of moments in your personal life that you are most proud of. You will have 3 minutes to write 1 per YELLOW post-it.</a:t>
            </a:r>
          </a:p>
          <a:p>
            <a:pPr marL="457200" lvl="0" indent="-298450" rtl="0">
              <a:spcBef>
                <a:spcPts val="0"/>
              </a:spcBef>
              <a:buClr>
                <a:srgbClr val="222222"/>
              </a:buClr>
              <a:buSzPct val="100000"/>
              <a:buFont typeface="Arial"/>
              <a:buAutoNum type="arabicPeriod"/>
            </a:pPr>
            <a:r>
              <a:rPr lang="en">
                <a:solidFill>
                  <a:srgbClr val="222222"/>
                </a:solidFill>
              </a:rPr>
              <a:t>Looking at each “moment”, place the post-it under the value that you think was most exemplified or expressed in that moment. </a:t>
            </a:r>
            <a:r>
              <a:rPr lang="en">
                <a:solidFill>
                  <a:srgbClr val="0000FF"/>
                </a:solidFill>
              </a:rPr>
              <a:t>(Place them under one of the guiding values on the RED post-its that you feel influenced you in that accomplishment.)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solidFill>
                  <a:schemeClr val="dk1"/>
                </a:solidFill>
              </a:rPr>
              <a:t>PRESENTER: COURTNEY</a:t>
            </a:r>
          </a:p>
          <a:p>
            <a:pPr rtl="0">
              <a:spcBef>
                <a:spcPts val="0"/>
              </a:spcBef>
              <a:buNone/>
            </a:pPr>
            <a:endParaRPr dirty="0"/>
          </a:p>
          <a:p>
            <a:pPr rtl="0">
              <a:spcBef>
                <a:spcPts val="0"/>
              </a:spcBef>
              <a:buNone/>
            </a:pPr>
            <a:r>
              <a:rPr lang="en" dirty="0"/>
              <a:t>EXERCISE (Brag-Storm, continued)</a:t>
            </a:r>
          </a:p>
          <a:p>
            <a:pPr rtl="0">
              <a:spcBef>
                <a:spcPts val="0"/>
              </a:spcBef>
              <a:buNone/>
            </a:pPr>
            <a:endParaRPr dirty="0"/>
          </a:p>
          <a:p>
            <a:pPr rtl="0">
              <a:spcBef>
                <a:spcPts val="0"/>
              </a:spcBef>
              <a:buNone/>
            </a:pPr>
            <a:r>
              <a:rPr lang="en" dirty="0"/>
              <a:t>Now that we’ve mapped out on post-it’s who we are, values and moments of accomplishment that shape us, let’s take a closer look at which of these values and moments speak to our uniqueness as an individual.</a:t>
            </a:r>
          </a:p>
          <a:p>
            <a:pPr rtl="0">
              <a:spcBef>
                <a:spcPts val="0"/>
              </a:spcBef>
              <a:buNone/>
            </a:pPr>
            <a:endParaRPr dirty="0"/>
          </a:p>
          <a:p>
            <a:pPr marL="457200" lvl="0" indent="-298450" rtl="0">
              <a:spcBef>
                <a:spcPts val="0"/>
              </a:spcBef>
              <a:buClr>
                <a:srgbClr val="000000"/>
              </a:buClr>
              <a:buSzPct val="100000"/>
              <a:buFont typeface="Arial"/>
              <a:buAutoNum type="arabicPeriod"/>
            </a:pPr>
            <a:r>
              <a:rPr lang="en" dirty="0"/>
              <a:t>Looking at your values, place a star on the 3 that you feel stand out the most. These 3 values are likely the values that have the most “moments” listed underneath them.</a:t>
            </a:r>
          </a:p>
          <a:p>
            <a:pPr marL="457200" lvl="0" indent="-298450" rtl="0">
              <a:spcBef>
                <a:spcPts val="0"/>
              </a:spcBef>
              <a:buClr>
                <a:srgbClr val="000000"/>
              </a:buClr>
              <a:buSzPct val="100000"/>
              <a:buFont typeface="Arial"/>
              <a:buAutoNum type="arabicPeriod"/>
            </a:pPr>
            <a:r>
              <a:rPr lang="en" dirty="0">
                <a:solidFill>
                  <a:schemeClr val="dk1"/>
                </a:solidFill>
              </a:rPr>
              <a:t>Now looking at the “moments”, star at least 3 in each value category that you are most proud of and/or most differentiate you from others.</a:t>
            </a:r>
          </a:p>
          <a:p>
            <a:pPr rtl="0">
              <a:spcBef>
                <a:spcPts val="0"/>
              </a:spcBef>
              <a:buNone/>
            </a:pPr>
            <a:endParaRPr dirty="0">
              <a:solidFill>
                <a:schemeClr val="dk1"/>
              </a:solidFill>
            </a:endParaRPr>
          </a:p>
          <a:p>
            <a:pPr lvl="0" rtl="0">
              <a:spcBef>
                <a:spcPts val="0"/>
              </a:spcBef>
              <a:buNone/>
            </a:pPr>
            <a:r>
              <a:rPr lang="en" dirty="0">
                <a:solidFill>
                  <a:schemeClr val="dk1"/>
                </a:solidFill>
              </a:rPr>
              <a:t>EXERCISE (Introduction)</a:t>
            </a:r>
          </a:p>
          <a:p>
            <a:pPr rtl="0">
              <a:spcBef>
                <a:spcPts val="0"/>
              </a:spcBef>
              <a:buNone/>
            </a:pPr>
            <a:endParaRPr dirty="0">
              <a:solidFill>
                <a:schemeClr val="dk1"/>
              </a:solidFill>
            </a:endParaRPr>
          </a:p>
          <a:p>
            <a:pPr rtl="0">
              <a:spcBef>
                <a:spcPts val="0"/>
              </a:spcBef>
              <a:buNone/>
            </a:pPr>
            <a:r>
              <a:rPr lang="en" dirty="0">
                <a:solidFill>
                  <a:schemeClr val="dk1"/>
                </a:solidFill>
              </a:rPr>
              <a:t>Hopefully, we’ve narrowed down your values and experiences to those that are most representative of who you are, your authentic self, and your individual experience, your uniqueness. How would you express your authentic self and uniqueness to someone just meeting you for the first time?</a:t>
            </a:r>
          </a:p>
          <a:p>
            <a:pPr rtl="0">
              <a:spcBef>
                <a:spcPts val="0"/>
              </a:spcBef>
              <a:buNone/>
            </a:pPr>
            <a:endParaRPr dirty="0">
              <a:solidFill>
                <a:schemeClr val="dk1"/>
              </a:solidFill>
            </a:endParaRPr>
          </a:p>
          <a:p>
            <a:pPr marL="457200" lvl="0" indent="-298450" rtl="0">
              <a:spcBef>
                <a:spcPts val="0"/>
              </a:spcBef>
              <a:buClr>
                <a:schemeClr val="dk1"/>
              </a:buClr>
              <a:buSzPct val="100000"/>
              <a:buFont typeface="Arial"/>
              <a:buAutoNum type="arabicPeriod"/>
            </a:pPr>
            <a:r>
              <a:rPr lang="en" dirty="0">
                <a:solidFill>
                  <a:schemeClr val="dk1"/>
                </a:solidFill>
              </a:rPr>
              <a:t>Write 3 bullet points that you would use to describe yourself to a new friend, someone who does not know anything about you but has the potential to be a part of your life. (try question differently per session) | 3 minutes</a:t>
            </a:r>
          </a:p>
          <a:p>
            <a:pPr marL="457200" lvl="0" indent="-298450" rtl="0">
              <a:spcBef>
                <a:spcPts val="0"/>
              </a:spcBef>
              <a:buClr>
                <a:schemeClr val="dk1"/>
              </a:buClr>
              <a:buSzPct val="100000"/>
              <a:buFont typeface="Arial"/>
              <a:buAutoNum type="arabicPeriod"/>
            </a:pPr>
            <a:r>
              <a:rPr lang="en" dirty="0">
                <a:solidFill>
                  <a:schemeClr val="dk1"/>
                </a:solidFill>
              </a:rPr>
              <a:t>Would anyone like to introduce themselves to the group by reading their 3 bullet points?</a:t>
            </a:r>
          </a:p>
          <a:p>
            <a:pPr rtl="0">
              <a:spcBef>
                <a:spcPts val="0"/>
              </a:spcBef>
              <a:buNone/>
            </a:pPr>
            <a:endParaRPr dirty="0">
              <a:solidFill>
                <a:schemeClr val="dk1"/>
              </a:solidFill>
            </a:endParaRPr>
          </a:p>
          <a:p>
            <a:pPr lvl="0" rtl="0">
              <a:spcBef>
                <a:spcPts val="0"/>
              </a:spcBef>
              <a:buNone/>
            </a:pPr>
            <a:r>
              <a:rPr lang="en" dirty="0">
                <a:solidFill>
                  <a:schemeClr val="dk1"/>
                </a:solidFill>
              </a:rPr>
              <a:t>That was a great practice run in verbalizing who you are in a succinct and clear way. The next step in developing a personal brand is to develop consistency.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PRESENTER: COURTNEY</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Reflection on Exercise (Brag-Storm)</a:t>
            </a:r>
          </a:p>
          <a:p>
            <a:pPr marL="457200" lvl="0" indent="-317500" rtl="0">
              <a:spcBef>
                <a:spcPts val="0"/>
              </a:spcBef>
              <a:buClr>
                <a:schemeClr val="dk1"/>
              </a:buClr>
              <a:buSzPct val="127272"/>
              <a:buFont typeface="Arial"/>
              <a:buChar char="●"/>
            </a:pPr>
            <a:r>
              <a:rPr lang="en">
                <a:solidFill>
                  <a:schemeClr val="dk1"/>
                </a:solidFill>
              </a:rPr>
              <a:t>Look for similarities and/or differences between professional and personal (values and/or achievements)</a:t>
            </a:r>
          </a:p>
          <a:p>
            <a:pPr marL="457200" lvl="0" indent="-317500" rtl="0">
              <a:spcBef>
                <a:spcPts val="0"/>
              </a:spcBef>
              <a:buClr>
                <a:schemeClr val="dk1"/>
              </a:buClr>
              <a:buSzPct val="127272"/>
              <a:buFont typeface="Arial"/>
              <a:buChar char="●"/>
            </a:pPr>
            <a:r>
              <a:rPr lang="en">
                <a:solidFill>
                  <a:schemeClr val="dk1"/>
                </a:solidFill>
              </a:rPr>
              <a:t>Questions to ask yourself: Is there a discrepancy? Do you prefer it that way? Why? How does it serve you? How does it not?</a:t>
            </a:r>
          </a:p>
          <a:p>
            <a:pPr marL="457200" lvl="0" indent="-317500" rtl="0">
              <a:spcBef>
                <a:spcPts val="0"/>
              </a:spcBef>
              <a:buClr>
                <a:schemeClr val="dk1"/>
              </a:buClr>
              <a:buSzPct val="127272"/>
              <a:buFont typeface="Arial"/>
              <a:buChar char="●"/>
            </a:pPr>
            <a:r>
              <a:rPr lang="en">
                <a:solidFill>
                  <a:schemeClr val="dk1"/>
                </a:solidFill>
              </a:rPr>
              <a:t>Things to consider: People are happier when their professions are in line with their values</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Coca-Cola brand evolution</a:t>
            </a:r>
          </a:p>
          <a:p>
            <a:pPr marL="457200" lvl="0" indent="-317500" rtl="0">
              <a:spcBef>
                <a:spcPts val="0"/>
              </a:spcBef>
              <a:buClr>
                <a:schemeClr val="dk1"/>
              </a:buClr>
              <a:buSzPct val="127272"/>
              <a:buFont typeface="Arial"/>
              <a:buChar char="●"/>
            </a:pPr>
            <a:r>
              <a:rPr lang="en">
                <a:solidFill>
                  <a:schemeClr val="dk1"/>
                </a:solidFill>
              </a:rPr>
              <a:t>QUESTIONS</a:t>
            </a:r>
          </a:p>
          <a:p>
            <a:pPr marL="914400" lvl="1" indent="-317500" rtl="0">
              <a:spcBef>
                <a:spcPts val="0"/>
              </a:spcBef>
              <a:buClr>
                <a:schemeClr val="dk1"/>
              </a:buClr>
              <a:buSzPct val="127272"/>
              <a:buFont typeface="Courier New"/>
              <a:buChar char="o"/>
            </a:pPr>
            <a:r>
              <a:rPr lang="en">
                <a:solidFill>
                  <a:schemeClr val="dk1"/>
                </a:solidFill>
              </a:rPr>
              <a:t>What is the first thing that comes to mind? </a:t>
            </a:r>
          </a:p>
          <a:p>
            <a:pPr marL="914400" lvl="1" indent="-317500" rtl="0">
              <a:spcBef>
                <a:spcPts val="0"/>
              </a:spcBef>
              <a:buClr>
                <a:schemeClr val="dk1"/>
              </a:buClr>
              <a:buSzPct val="127272"/>
              <a:buFont typeface="Courier New"/>
              <a:buChar char="o"/>
            </a:pPr>
            <a:r>
              <a:rPr lang="en">
                <a:solidFill>
                  <a:schemeClr val="dk1"/>
                </a:solidFill>
              </a:rPr>
              <a:t>What is consistent across the logo?</a:t>
            </a:r>
          </a:p>
          <a:p>
            <a:pPr marL="457200" lvl="0" indent="-317500" rtl="0">
              <a:spcBef>
                <a:spcPts val="0"/>
              </a:spcBef>
              <a:buClr>
                <a:schemeClr val="dk1"/>
              </a:buClr>
              <a:buSzPct val="127272"/>
              <a:buFont typeface="Arial"/>
              <a:buChar char="●"/>
            </a:pPr>
            <a:r>
              <a:rPr lang="en">
                <a:solidFill>
                  <a:schemeClr val="dk1"/>
                </a:solidFill>
              </a:rPr>
              <a:t>Brand consistency</a:t>
            </a:r>
          </a:p>
          <a:p>
            <a:pPr marL="914400" lvl="1" indent="-317500" rtl="0">
              <a:spcBef>
                <a:spcPts val="0"/>
              </a:spcBef>
              <a:buClr>
                <a:schemeClr val="dk1"/>
              </a:buClr>
              <a:buSzPct val="127272"/>
              <a:buFont typeface="Courier New"/>
              <a:buChar char="o"/>
            </a:pPr>
            <a:r>
              <a:rPr lang="en">
                <a:solidFill>
                  <a:schemeClr val="dk1"/>
                </a:solidFill>
              </a:rPr>
              <a:t>Variations will happen as you grow and evolve</a:t>
            </a:r>
          </a:p>
          <a:p>
            <a:pPr marL="914400" lvl="1" indent="-317500" rtl="0">
              <a:spcBef>
                <a:spcPts val="0"/>
              </a:spcBef>
              <a:buClr>
                <a:schemeClr val="dk1"/>
              </a:buClr>
              <a:buSzPct val="127272"/>
              <a:buFont typeface="Courier New"/>
              <a:buChar char="o"/>
            </a:pPr>
            <a:r>
              <a:rPr lang="en">
                <a:solidFill>
                  <a:schemeClr val="dk1"/>
                </a:solidFill>
              </a:rPr>
              <a:t>Your core values (on the _______ colored post-its) serve as the foundation of your brand or in this case Coca-Cola’s name in italic</a:t>
            </a:r>
          </a:p>
          <a:p>
            <a:pPr rtl="0">
              <a:spcBef>
                <a:spcPts val="0"/>
              </a:spcBef>
              <a:buNone/>
            </a:pPr>
            <a:endParaRPr/>
          </a:p>
          <a:p>
            <a:pPr rtl="0">
              <a:spcBef>
                <a:spcPts val="0"/>
              </a:spcBef>
              <a:buNone/>
            </a:pPr>
            <a:endParaRPr/>
          </a:p>
          <a:p>
            <a:pPr rtl="0">
              <a:spcBef>
                <a:spcPts val="0"/>
              </a:spcBef>
              <a:buNone/>
            </a:pPr>
            <a:r>
              <a:rPr lang="en"/>
              <a:t>http://www.indiana.edu/~jlpweb/papers/Values%20Management_Paarlberg_Perry_ARPA_2007.pdf</a:t>
            </a:r>
          </a:p>
          <a:p>
            <a:pPr>
              <a:spcBef>
                <a:spcPts val="0"/>
              </a:spcBef>
              <a:buNone/>
            </a:pPr>
            <a:r>
              <a:rPr lang="en"/>
              <a:t>Within an organization, a strong value system is said to exist when organization members share key values related to acceptable behavior within the organization and the organization’s strategic direction (Weiner, 1988) and, more important, that they share the espoused values of organizational leaders (Deal &amp; Kennedy, 1982).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lr>
                <a:schemeClr val="dk1"/>
              </a:buClr>
              <a:buNone/>
            </a:pPr>
            <a:r>
              <a:rPr lang="en" dirty="0">
                <a:solidFill>
                  <a:schemeClr val="dk1"/>
                </a:solidFill>
              </a:rPr>
              <a:t>PRESENTER: </a:t>
            </a:r>
            <a:r>
              <a:rPr lang="en" dirty="0" smtClean="0">
                <a:solidFill>
                  <a:schemeClr val="dk1"/>
                </a:solidFill>
              </a:rPr>
              <a:t>Courtney</a:t>
            </a:r>
            <a:endParaRPr lang="en" dirty="0">
              <a:solidFill>
                <a:schemeClr val="dk1"/>
              </a:solidFill>
            </a:endParaRPr>
          </a:p>
          <a:p>
            <a:pPr marL="457200" lvl="0" indent="-228600" rtl="0">
              <a:spcBef>
                <a:spcPts val="0"/>
              </a:spcBef>
              <a:buClr>
                <a:schemeClr val="dk1"/>
              </a:buClr>
              <a:buNone/>
            </a:pPr>
            <a:endParaRPr dirty="0">
              <a:solidFill>
                <a:srgbClr val="0000FF"/>
              </a:solidFill>
            </a:endParaRPr>
          </a:p>
          <a:p>
            <a:pPr marL="457200" lvl="0" indent="-228600" rtl="0">
              <a:spcBef>
                <a:spcPts val="0"/>
              </a:spcBef>
              <a:buClr>
                <a:schemeClr val="dk1"/>
              </a:buClr>
              <a:buNone/>
            </a:pPr>
            <a:endParaRPr dirty="0"/>
          </a:p>
          <a:p>
            <a:pPr marL="457200" lvl="0" indent="-228600" rtl="0">
              <a:spcBef>
                <a:spcPts val="0"/>
              </a:spcBef>
              <a:buClr>
                <a:schemeClr val="dk1"/>
              </a:buClr>
              <a:buNone/>
            </a:pPr>
            <a:r>
              <a:rPr lang="en" dirty="0"/>
              <a:t>EXERCISE: ask students to identify the taglines for these companies. </a:t>
            </a:r>
            <a:r>
              <a:rPr lang="en" dirty="0">
                <a:solidFill>
                  <a:schemeClr val="dk1"/>
                </a:solidFill>
              </a:rPr>
              <a:t>Answers are 1) Nike, 2) M&amp;M, 3) McDonalds, 4) Subway, 5) Disneyland</a:t>
            </a:r>
          </a:p>
          <a:p>
            <a:pPr lvl="0" rtl="0">
              <a:spcBef>
                <a:spcPts val="0"/>
              </a:spcBef>
              <a:buNone/>
            </a:pPr>
            <a:endParaRPr dirty="0"/>
          </a:p>
          <a:p>
            <a:pPr marL="457200" lvl="0" indent="-317500" rtl="0">
              <a:spcBef>
                <a:spcPts val="0"/>
              </a:spcBef>
              <a:buClr>
                <a:srgbClr val="000000"/>
              </a:buClr>
              <a:buSzPct val="127272"/>
              <a:buFont typeface="Arial"/>
              <a:buChar char="-"/>
            </a:pPr>
            <a:r>
              <a:rPr lang="en" dirty="0"/>
              <a:t>To separate your message from the noise is to be focused, personal, and simple.</a:t>
            </a:r>
          </a:p>
          <a:p>
            <a:pPr marL="457200" lvl="0" indent="-317500" rtl="0">
              <a:spcBef>
                <a:spcPts val="0"/>
              </a:spcBef>
              <a:buClr>
                <a:srgbClr val="000000"/>
              </a:buClr>
              <a:buSzPct val="127272"/>
              <a:buFont typeface="Arial"/>
              <a:buChar char="-"/>
            </a:pPr>
            <a:r>
              <a:rPr lang="en" dirty="0"/>
              <a:t>Your consumer must choose to pay attention.</a:t>
            </a:r>
          </a:p>
          <a:p>
            <a:pPr marL="457200" lvl="0" indent="-317500" rtl="0">
              <a:spcBef>
                <a:spcPts val="0"/>
              </a:spcBef>
              <a:buClr>
                <a:srgbClr val="000000"/>
              </a:buClr>
              <a:buSzPct val="127272"/>
              <a:buFont typeface="Arial"/>
              <a:buChar char="-"/>
            </a:pPr>
            <a:r>
              <a:rPr lang="en" dirty="0"/>
              <a:t>There is a time and place for detail...but only after they are interested! </a:t>
            </a:r>
          </a:p>
          <a:p>
            <a:pPr marL="457200" lvl="0" indent="-317500" rtl="0">
              <a:spcBef>
                <a:spcPts val="0"/>
              </a:spcBef>
              <a:buClr>
                <a:srgbClr val="000000"/>
              </a:buClr>
              <a:buSzPct val="127272"/>
              <a:buFont typeface="Arial"/>
              <a:buChar char="-"/>
            </a:pPr>
            <a:r>
              <a:rPr lang="en" dirty="0"/>
              <a:t>Any other taglines come to mind? </a:t>
            </a:r>
          </a:p>
          <a:p>
            <a:pPr marL="457200" lvl="0" indent="-317500" rtl="0">
              <a:spcBef>
                <a:spcPts val="0"/>
              </a:spcBef>
              <a:buClr>
                <a:srgbClr val="000000"/>
              </a:buClr>
              <a:buSzPct val="127272"/>
              <a:buFont typeface="Arial"/>
              <a:buChar char="-"/>
            </a:pPr>
            <a:r>
              <a:rPr lang="en" dirty="0"/>
              <a:t>It takes courage and skill to present a simple message ---- “to build a world-class organization or product requires attention to every detail. when it comes time for marketing my job is to say, “ i realize that most of these little things are really cool, but only one big thing is going to get people’s attention.” </a:t>
            </a:r>
          </a:p>
          <a:p>
            <a:pPr marL="457200" lvl="0" indent="-317500" rtl="0">
              <a:spcBef>
                <a:spcPts val="0"/>
              </a:spcBef>
              <a:buClr>
                <a:srgbClr val="000000"/>
              </a:buClr>
              <a:buSzPct val="127272"/>
              <a:buFont typeface="Arial"/>
              <a:buChar char="-"/>
            </a:pPr>
            <a:r>
              <a:rPr lang="en" dirty="0"/>
              <a:t>“if you want people to listen, you have to find a way to keep the message simple.”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solidFill>
                  <a:schemeClr val="dk1"/>
                </a:solidFill>
              </a:rPr>
              <a:t>PRESENTER: KRYSHANA</a:t>
            </a:r>
          </a:p>
          <a:p>
            <a:pPr lvl="0" rtl="0">
              <a:spcBef>
                <a:spcPts val="0"/>
              </a:spcBef>
              <a:buNone/>
            </a:pPr>
            <a:endParaRPr dirty="0">
              <a:solidFill>
                <a:schemeClr val="dk1"/>
              </a:solidFill>
            </a:endParaRPr>
          </a:p>
          <a:p>
            <a:pPr marL="457200" lvl="0" indent="-317500" rtl="0">
              <a:spcBef>
                <a:spcPts val="0"/>
              </a:spcBef>
              <a:buClr>
                <a:srgbClr val="000000"/>
              </a:buClr>
              <a:buSzPct val="127272"/>
              <a:buFont typeface="Arial"/>
              <a:buChar char="-"/>
            </a:pPr>
            <a:r>
              <a:rPr lang="en" dirty="0"/>
              <a:t>A brand definition, works for a company on a regular basis. it defines not just what they do, but who they are and who they want to present themselves as. </a:t>
            </a:r>
          </a:p>
          <a:p>
            <a:pPr marL="457200" lvl="0" indent="-317500" rtl="0">
              <a:spcBef>
                <a:spcPts val="0"/>
              </a:spcBef>
              <a:buClr>
                <a:srgbClr val="000000"/>
              </a:buClr>
              <a:buSzPct val="127272"/>
              <a:buFont typeface="Arial"/>
              <a:buChar char="-"/>
            </a:pPr>
            <a:r>
              <a:rPr lang="en" dirty="0">
                <a:solidFill>
                  <a:schemeClr val="dk1"/>
                </a:solidFill>
              </a:rPr>
              <a:t>so define your brand, write it down and enforce it. </a:t>
            </a:r>
          </a:p>
          <a:p>
            <a:pPr marL="457200" lvl="0" indent="-317500" rtl="0">
              <a:spcBef>
                <a:spcPts val="0"/>
              </a:spcBef>
              <a:buClr>
                <a:srgbClr val="000000"/>
              </a:buClr>
              <a:buSzPct val="127272"/>
              <a:buFont typeface="Arial"/>
              <a:buChar char="-"/>
            </a:pPr>
            <a:r>
              <a:rPr lang="en" dirty="0">
                <a:solidFill>
                  <a:schemeClr val="dk1"/>
                </a:solidFill>
              </a:rPr>
              <a:t>brand qualities should describe a person, company, product, service the way you might describe your child to a friend.</a:t>
            </a:r>
          </a:p>
          <a:p>
            <a:pPr rtl="0">
              <a:spcBef>
                <a:spcPts val="0"/>
              </a:spcBef>
              <a:buNone/>
            </a:pPr>
            <a:endParaRPr dirty="0"/>
          </a:p>
          <a:p>
            <a:pPr rtl="0">
              <a:spcBef>
                <a:spcPts val="0"/>
              </a:spcBef>
              <a:buNone/>
            </a:pPr>
            <a:r>
              <a:rPr lang="en" dirty="0"/>
              <a:t>EXERCISE</a:t>
            </a:r>
          </a:p>
          <a:p>
            <a:pPr marL="457200" lvl="0" indent="-317500" rtl="0">
              <a:spcBef>
                <a:spcPts val="0"/>
              </a:spcBef>
              <a:buClr>
                <a:srgbClr val="000000"/>
              </a:buClr>
              <a:buSzPct val="127272"/>
              <a:buFont typeface="Arial"/>
              <a:buChar char="-"/>
            </a:pPr>
            <a:r>
              <a:rPr lang="en" dirty="0"/>
              <a:t>this is a visual exercise for folks </a:t>
            </a:r>
          </a:p>
          <a:p>
            <a:pPr marL="457200" lvl="0" indent="-317500" rtl="0">
              <a:spcBef>
                <a:spcPts val="0"/>
              </a:spcBef>
              <a:buClr>
                <a:srgbClr val="000000"/>
              </a:buClr>
              <a:buSzPct val="127272"/>
              <a:buFont typeface="Arial"/>
              <a:buChar char="-"/>
            </a:pPr>
            <a:r>
              <a:rPr lang="en" dirty="0"/>
              <a:t>place ads and everyone has an opportunity to pick one image that stands out for them</a:t>
            </a:r>
          </a:p>
          <a:p>
            <a:pPr marL="457200" lvl="0" indent="-317500" rtl="0">
              <a:spcBef>
                <a:spcPts val="0"/>
              </a:spcBef>
              <a:buClr>
                <a:srgbClr val="000000"/>
              </a:buClr>
              <a:buSzPct val="127272"/>
              <a:buFont typeface="Arial"/>
              <a:buChar char="-"/>
            </a:pPr>
            <a:r>
              <a:rPr lang="en" dirty="0"/>
              <a:t>place them in pairs</a:t>
            </a:r>
          </a:p>
          <a:p>
            <a:pPr marL="457200" lvl="0" indent="-317500" rtl="0">
              <a:spcBef>
                <a:spcPts val="0"/>
              </a:spcBef>
              <a:buClr>
                <a:srgbClr val="000000"/>
              </a:buClr>
              <a:buSzPct val="127272"/>
              <a:buFont typeface="Arial"/>
              <a:buChar char="-"/>
            </a:pPr>
            <a:r>
              <a:rPr lang="en" dirty="0"/>
              <a:t>everyone gets 2 minutes to share why they picked their </a:t>
            </a:r>
            <a:r>
              <a:rPr lang="en" dirty="0" smtClean="0"/>
              <a:t>photo; </a:t>
            </a:r>
          </a:p>
          <a:p>
            <a:pPr marL="139700" lvl="0" indent="0" rtl="0">
              <a:spcBef>
                <a:spcPts val="0"/>
              </a:spcBef>
              <a:buClr>
                <a:srgbClr val="000000"/>
              </a:buClr>
              <a:buSzPct val="127272"/>
              <a:buFont typeface="Arial"/>
              <a:buNone/>
            </a:pPr>
            <a:endParaRPr lang="en" dirty="0"/>
          </a:p>
          <a:p>
            <a:pPr marL="457200" lvl="0" indent="-317500">
              <a:spcBef>
                <a:spcPts val="0"/>
              </a:spcBef>
              <a:buClr>
                <a:srgbClr val="000000"/>
              </a:buClr>
              <a:buFont typeface="Arial"/>
              <a:buChar char="-"/>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PRESENTER: KRYSHANA</a:t>
            </a:r>
          </a:p>
          <a:p>
            <a:pPr lvl="0" rtl="0">
              <a:spcBef>
                <a:spcPts val="0"/>
              </a:spcBef>
              <a:buClr>
                <a:schemeClr val="dk1"/>
              </a:buClr>
              <a:buFont typeface="Arial"/>
              <a:buNone/>
            </a:pPr>
            <a:endParaRPr sz="1000" b="1" dirty="0">
              <a:solidFill>
                <a:srgbClr val="222222"/>
              </a:solidFill>
            </a:endParaRPr>
          </a:p>
          <a:p>
            <a:pPr lvl="0" rtl="0">
              <a:spcBef>
                <a:spcPts val="0"/>
              </a:spcBef>
              <a:buClr>
                <a:schemeClr val="dk1"/>
              </a:buClr>
              <a:buSzPct val="110000"/>
              <a:buFont typeface="Arial"/>
              <a:buNone/>
            </a:pPr>
            <a:r>
              <a:rPr lang="en" sz="1000" b="1" dirty="0">
                <a:solidFill>
                  <a:srgbClr val="222222"/>
                </a:solidFill>
              </a:rPr>
              <a:t>EXERCISE</a:t>
            </a:r>
          </a:p>
          <a:p>
            <a:pPr marL="457200" lvl="0" indent="-292100" rtl="0">
              <a:spcBef>
                <a:spcPts val="0"/>
              </a:spcBef>
              <a:buClr>
                <a:srgbClr val="222222"/>
              </a:buClr>
              <a:buSzPct val="100000"/>
              <a:buFont typeface="Arial"/>
              <a:buAutoNum type="arabicPeriod"/>
            </a:pPr>
            <a:r>
              <a:rPr lang="en" sz="1000" b="1" dirty="0">
                <a:solidFill>
                  <a:srgbClr val="222222"/>
                </a:solidFill>
              </a:rPr>
              <a:t>folks will give a pechakucha and give their brand statement</a:t>
            </a:r>
          </a:p>
          <a:p>
            <a:pPr marL="457200" lvl="0" indent="-292100" rtl="0">
              <a:spcBef>
                <a:spcPts val="0"/>
              </a:spcBef>
              <a:buClr>
                <a:srgbClr val="222222"/>
              </a:buClr>
              <a:buSzPct val="100000"/>
              <a:buFont typeface="Arial"/>
              <a:buAutoNum type="arabicPeriod"/>
            </a:pPr>
            <a:r>
              <a:rPr lang="en" sz="1000" b="1" dirty="0">
                <a:solidFill>
                  <a:srgbClr val="222222"/>
                </a:solidFill>
              </a:rPr>
              <a:t>audience will give one word response for audience [mimics critique process]</a:t>
            </a:r>
          </a:p>
          <a:p>
            <a:pPr lvl="0" rtl="0">
              <a:spcBef>
                <a:spcPts val="0"/>
              </a:spcBef>
              <a:buNone/>
            </a:pPr>
            <a:endParaRPr sz="1000" b="1" dirty="0">
              <a:solidFill>
                <a:srgbClr val="222222"/>
              </a:solidFill>
            </a:endParaRPr>
          </a:p>
          <a:p>
            <a:pPr marL="457200" lvl="0" indent="-317500" rtl="0">
              <a:spcBef>
                <a:spcPts val="0"/>
              </a:spcBef>
              <a:buClr>
                <a:schemeClr val="dk1"/>
              </a:buClr>
              <a:buSzPct val="127272"/>
              <a:buFont typeface="Arial"/>
              <a:buChar char="-"/>
            </a:pPr>
            <a:r>
              <a:rPr lang="en" dirty="0">
                <a:solidFill>
                  <a:schemeClr val="dk1"/>
                </a:solidFill>
              </a:rPr>
              <a:t>A written brand definition is that you know have a set of criteria to base decisions on</a:t>
            </a:r>
          </a:p>
          <a:p>
            <a:pPr marL="457200" lvl="0" indent="-317500" rtl="0">
              <a:spcBef>
                <a:spcPts val="0"/>
              </a:spcBef>
              <a:buClr>
                <a:schemeClr val="dk1"/>
              </a:buClr>
              <a:buSzPct val="127272"/>
              <a:buFont typeface="Arial"/>
              <a:buChar char="-"/>
            </a:pPr>
            <a:r>
              <a:rPr lang="en" dirty="0">
                <a:solidFill>
                  <a:srgbClr val="0000FF"/>
                </a:solidFill>
              </a:rPr>
              <a:t>Brand definition becomes your personal mission statement that will help give context and focus to your daily interactions and long-term goals. Your brand definition will change as you change and grow. </a:t>
            </a:r>
          </a:p>
          <a:p>
            <a:pPr lvl="0" rtl="0">
              <a:spcBef>
                <a:spcPts val="0"/>
              </a:spcBef>
              <a:buClr>
                <a:schemeClr val="dk1"/>
              </a:buClr>
              <a:buFont typeface="Arial"/>
              <a:buNone/>
            </a:pPr>
            <a:endParaRPr sz="1000" dirty="0">
              <a:solidFill>
                <a:srgbClr val="222222"/>
              </a:solidFill>
            </a:endParaRPr>
          </a:p>
          <a:p>
            <a:pPr lvl="0" rtl="0">
              <a:spcBef>
                <a:spcPts val="0"/>
              </a:spcBef>
              <a:buClr>
                <a:schemeClr val="dk1"/>
              </a:buClr>
              <a:buSzPct val="110000"/>
              <a:buFont typeface="Arial"/>
              <a:buNone/>
            </a:pPr>
            <a:r>
              <a:rPr lang="en" sz="1000" b="1" dirty="0">
                <a:solidFill>
                  <a:srgbClr val="222222"/>
                </a:solidFill>
              </a:rPr>
              <a:t>Handout</a:t>
            </a:r>
          </a:p>
          <a:p>
            <a:pPr marL="457200" lvl="0" indent="-292100" rtl="0">
              <a:spcBef>
                <a:spcPts val="0"/>
              </a:spcBef>
              <a:buClr>
                <a:srgbClr val="222222"/>
              </a:buClr>
              <a:buSzPct val="100000"/>
              <a:buFont typeface="Arial"/>
              <a:buChar char="●"/>
            </a:pPr>
            <a:r>
              <a:rPr lang="en" sz="1000" dirty="0">
                <a:solidFill>
                  <a:srgbClr val="222222"/>
                </a:solidFill>
              </a:rPr>
              <a:t>Different resources on branding</a:t>
            </a:r>
          </a:p>
          <a:p>
            <a:pPr marL="457200" lvl="0" indent="-292100" rtl="0">
              <a:spcBef>
                <a:spcPts val="0"/>
              </a:spcBef>
              <a:buClr>
                <a:srgbClr val="222222"/>
              </a:buClr>
              <a:buSzPct val="100000"/>
              <a:buFont typeface="Arial"/>
              <a:buChar char="●"/>
            </a:pPr>
            <a:r>
              <a:rPr lang="en" sz="1000" dirty="0">
                <a:solidFill>
                  <a:srgbClr val="222222"/>
                </a:solidFill>
              </a:rPr>
              <a:t>How to leverage based on current social media trends</a:t>
            </a:r>
          </a:p>
          <a:p>
            <a:pPr marL="457200" lvl="0" indent="-292100" rtl="0">
              <a:spcBef>
                <a:spcPts val="0"/>
              </a:spcBef>
              <a:buClr>
                <a:srgbClr val="222222"/>
              </a:buClr>
              <a:buSzPct val="100000"/>
              <a:buFont typeface="Arial"/>
              <a:buChar char="●"/>
            </a:pPr>
            <a:r>
              <a:rPr lang="en" sz="1000" dirty="0">
                <a:solidFill>
                  <a:srgbClr val="222222"/>
                </a:solidFill>
              </a:rPr>
              <a:t>Link to presentation</a:t>
            </a:r>
          </a:p>
          <a:p>
            <a:pPr lvl="0" rtl="0">
              <a:spcBef>
                <a:spcPts val="0"/>
              </a:spcBef>
              <a:buNone/>
            </a:pPr>
            <a:endParaRPr sz="1000" dirty="0">
              <a:solidFill>
                <a:srgbClr val="222222"/>
              </a:solidFill>
            </a:endParaRPr>
          </a:p>
          <a:p>
            <a:pPr lvl="0" rtl="0">
              <a:spcBef>
                <a:spcPts val="0"/>
              </a:spcBef>
              <a:buClr>
                <a:schemeClr val="dk1"/>
              </a:buClr>
              <a:buSzPct val="110000"/>
              <a:buFont typeface="Arial"/>
              <a:buNone/>
            </a:pPr>
            <a:r>
              <a:rPr lang="en" sz="1000" b="1" dirty="0">
                <a:solidFill>
                  <a:srgbClr val="222222"/>
                </a:solidFill>
              </a:rPr>
              <a:t>Wrap Up</a:t>
            </a:r>
          </a:p>
          <a:p>
            <a:pPr lvl="0" rtl="0">
              <a:spcBef>
                <a:spcPts val="0"/>
              </a:spcBef>
              <a:buClr>
                <a:schemeClr val="dk1"/>
              </a:buClr>
              <a:buSzPct val="110000"/>
              <a:buFont typeface="Arial"/>
              <a:buNone/>
            </a:pPr>
            <a:r>
              <a:rPr lang="en" sz="1000" b="1" dirty="0">
                <a:solidFill>
                  <a:srgbClr val="222222"/>
                </a:solidFill>
              </a:rPr>
              <a:t>Now that you’ve presented your brand to those who may or may not know you very well, take your taglines to people who may know you better in your professional, educational, and personal communities.</a:t>
            </a:r>
          </a:p>
          <a:p>
            <a:pPr lvl="0" rtl="0">
              <a:spcBef>
                <a:spcPts val="0"/>
              </a:spcBef>
              <a:buClr>
                <a:schemeClr val="dk1"/>
              </a:buClr>
              <a:buFont typeface="Arial"/>
              <a:buNone/>
            </a:pPr>
            <a:endParaRPr sz="1000" b="1" dirty="0">
              <a:solidFill>
                <a:srgbClr val="222222"/>
              </a:solidFill>
            </a:endParaRPr>
          </a:p>
          <a:p>
            <a:pPr lvl="0" rtl="0">
              <a:spcBef>
                <a:spcPts val="0"/>
              </a:spcBef>
              <a:buClr>
                <a:schemeClr val="dk1"/>
              </a:buClr>
              <a:buSzPct val="110000"/>
              <a:buFont typeface="Arial"/>
              <a:buNone/>
            </a:pPr>
            <a:r>
              <a:rPr lang="en" sz="1000" dirty="0">
                <a:solidFill>
                  <a:srgbClr val="222222"/>
                </a:solidFill>
              </a:rPr>
              <a:t>ONE point from each presenter to close the loop</a:t>
            </a:r>
          </a:p>
          <a:p>
            <a:pPr marL="457200" lvl="0" indent="-292100" rtl="0">
              <a:spcBef>
                <a:spcPts val="0"/>
              </a:spcBef>
              <a:buClr>
                <a:srgbClr val="222222"/>
              </a:buClr>
              <a:buSzPct val="100000"/>
              <a:buFont typeface="Arial"/>
              <a:buAutoNum type="arabicPeriod"/>
            </a:pPr>
            <a:r>
              <a:rPr lang="en" sz="1000" dirty="0">
                <a:solidFill>
                  <a:srgbClr val="222222"/>
                </a:solidFill>
              </a:rPr>
              <a:t>Kryshana - Wordsmithing, testing to see if your tagline is accurate to the brand that you want to express</a:t>
            </a:r>
          </a:p>
          <a:p>
            <a:pPr marL="457200" lvl="0" indent="-292100" rtl="0">
              <a:spcBef>
                <a:spcPts val="0"/>
              </a:spcBef>
              <a:buClr>
                <a:srgbClr val="222222"/>
              </a:buClr>
              <a:buSzPct val="100000"/>
              <a:buFont typeface="Arial"/>
              <a:buAutoNum type="arabicPeriod"/>
            </a:pPr>
            <a:r>
              <a:rPr lang="en" sz="1000" dirty="0">
                <a:solidFill>
                  <a:srgbClr val="222222"/>
                </a:solidFill>
              </a:rPr>
              <a:t>Courtney - Authenticity, testing to see if your tagline expresses your true and unique self</a:t>
            </a:r>
          </a:p>
          <a:p>
            <a:pPr marL="457200" lvl="0" indent="-292100" rtl="0">
              <a:spcBef>
                <a:spcPts val="0"/>
              </a:spcBef>
              <a:buClr>
                <a:srgbClr val="222222"/>
              </a:buClr>
              <a:buSzPct val="100000"/>
              <a:buFont typeface="Arial"/>
              <a:buAutoNum type="arabicPeriod"/>
            </a:pPr>
            <a:r>
              <a:rPr lang="en" sz="1000" dirty="0">
                <a:solidFill>
                  <a:srgbClr val="222222"/>
                </a:solidFill>
              </a:rPr>
              <a:t>Noki - Values, testing to see if your tagline is aligned with your core values</a:t>
            </a:r>
          </a:p>
          <a:p>
            <a:pPr lvl="0" rtl="0">
              <a:spcBef>
                <a:spcPts val="0"/>
              </a:spcBef>
              <a:buClr>
                <a:schemeClr val="dk1"/>
              </a:buClr>
              <a:buFont typeface="Arial"/>
              <a:buNone/>
            </a:pPr>
            <a:endParaRPr sz="1000" b="1" dirty="0">
              <a:solidFill>
                <a:srgbClr val="222222"/>
              </a:solidFill>
            </a:endParaRPr>
          </a:p>
          <a:p>
            <a:pPr lvl="0" rtl="0">
              <a:spcBef>
                <a:spcPts val="0"/>
              </a:spcBef>
              <a:buClr>
                <a:schemeClr val="dk1"/>
              </a:buClr>
              <a:buSzPct val="110000"/>
              <a:buFont typeface="Arial"/>
              <a:buNone/>
            </a:pPr>
            <a:r>
              <a:rPr lang="en" sz="1000" dirty="0">
                <a:solidFill>
                  <a:srgbClr val="222222"/>
                </a:solidFill>
              </a:rPr>
              <a:t>- Ask questions of why it is important for them to define their own brand, what does it mean for their identity group, how does this help shape others' perceptions? [questions to be fleshed out]</a:t>
            </a:r>
          </a:p>
          <a:p>
            <a:pPr lvl="0" rtl="0">
              <a:spcBef>
                <a:spcPts val="0"/>
              </a:spcBef>
              <a:buClr>
                <a:schemeClr val="dk1"/>
              </a:buClr>
              <a:buFont typeface="Arial"/>
              <a:buNone/>
            </a:pPr>
            <a:endParaRPr sz="1000" dirty="0">
              <a:solidFill>
                <a:srgbClr val="222222"/>
              </a:solidFill>
            </a:endParaRPr>
          </a:p>
          <a:p>
            <a:pPr>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PRESENTER: ALL</a:t>
            </a:r>
          </a:p>
          <a:p>
            <a:pPr rtl="0">
              <a:spcBef>
                <a:spcPts val="0"/>
              </a:spcBef>
              <a:buNone/>
            </a:pPr>
            <a:endParaRPr/>
          </a:p>
          <a:p>
            <a:pPr marL="457200" lvl="0" indent="-317500">
              <a:spcBef>
                <a:spcPts val="0"/>
              </a:spcBef>
              <a:buClr>
                <a:srgbClr val="000000"/>
              </a:buClr>
              <a:buSzPct val="127272"/>
              <a:buFont typeface="Arial"/>
              <a:buChar char="-"/>
            </a:pPr>
            <a:r>
              <a:rPr lang="en"/>
              <a:t>Tell a quick personal story that speaks to your tagline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PRESENTER: COURTNEY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PRESENTER: KRYSHANA</a:t>
            </a:r>
          </a:p>
          <a:p>
            <a:pPr lvl="0" rtl="0">
              <a:spcBef>
                <a:spcPts val="0"/>
              </a:spcBef>
              <a:buNone/>
            </a:pPr>
            <a:endParaRPr>
              <a:solidFill>
                <a:schemeClr val="dk1"/>
              </a:solidFill>
            </a:endParaRPr>
          </a:p>
          <a:p>
            <a:pPr marL="457200" lvl="0" indent="-317500" rtl="0">
              <a:spcBef>
                <a:spcPts val="0"/>
              </a:spcBef>
              <a:buClr>
                <a:srgbClr val="000000"/>
              </a:buClr>
              <a:buSzPct val="127272"/>
              <a:buFont typeface="Arial"/>
              <a:buChar char="-"/>
            </a:pPr>
            <a:r>
              <a:rPr lang="en"/>
              <a:t>What are adjectives that come to mind when you see these logos?</a:t>
            </a:r>
          </a:p>
          <a:p>
            <a:pPr marL="457200" lvl="0" indent="-317500" rtl="0">
              <a:spcBef>
                <a:spcPts val="0"/>
              </a:spcBef>
              <a:buClr>
                <a:srgbClr val="000000"/>
              </a:buClr>
              <a:buSzPct val="127272"/>
              <a:buFont typeface="Arial"/>
              <a:buChar char="-"/>
            </a:pPr>
            <a:r>
              <a:rPr lang="en"/>
              <a:t>on a piece of paper list them out </a:t>
            </a:r>
            <a:r>
              <a:rPr lang="en">
                <a:solidFill>
                  <a:srgbClr val="0000FF"/>
                </a:solidFill>
              </a:rPr>
              <a:t>(Perhaps we can ask them to shout them out to keep up the energy.)</a:t>
            </a:r>
          </a:p>
          <a:p>
            <a:pPr lvl="0" rtl="0">
              <a:spcBef>
                <a:spcPts val="0"/>
              </a:spcBef>
              <a:buNone/>
            </a:pPr>
            <a:endParaRPr/>
          </a:p>
          <a:p>
            <a:pPr lvl="0">
              <a:spcBef>
                <a:spcPts val="0"/>
              </a:spcBef>
              <a:buNone/>
            </a:pPr>
            <a:r>
              <a:rPr lang="en"/>
              <a:t>These are all companies that our students are more likely to interact with locally.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50000"/>
              </a:lnSpc>
              <a:spcBef>
                <a:spcPts val="0"/>
              </a:spcBef>
              <a:spcAft>
                <a:spcPts val="1800"/>
              </a:spcAft>
              <a:buNone/>
            </a:pPr>
            <a:r>
              <a:rPr lang="en">
                <a:solidFill>
                  <a:schemeClr val="dk1"/>
                </a:solidFill>
              </a:rPr>
              <a:t>PRESENTER: KRYSHANA</a:t>
            </a:r>
          </a:p>
          <a:p>
            <a:pPr marL="457200" lvl="0" indent="-317500" rtl="0">
              <a:spcBef>
                <a:spcPts val="0"/>
              </a:spcBef>
              <a:buClr>
                <a:schemeClr val="dk1"/>
              </a:buClr>
              <a:buSzPct val="127272"/>
              <a:buFont typeface="Arial"/>
              <a:buAutoNum type="arabicPeriod"/>
            </a:pPr>
            <a:r>
              <a:rPr lang="en">
                <a:solidFill>
                  <a:schemeClr val="dk1"/>
                </a:solidFill>
              </a:rPr>
              <a:t>Your brand is your image seen from the outside</a:t>
            </a:r>
          </a:p>
          <a:p>
            <a:pPr marL="457200" lvl="0" indent="-317500" rtl="0">
              <a:spcBef>
                <a:spcPts val="0"/>
              </a:spcBef>
              <a:buClr>
                <a:srgbClr val="000000"/>
              </a:buClr>
              <a:buSzPct val="127272"/>
              <a:buFont typeface="Arial"/>
              <a:buAutoNum type="arabicPeriod"/>
            </a:pPr>
            <a:r>
              <a:rPr lang="en"/>
              <a:t>Branding is creating that individual niche in the other’s psyche and owning it</a:t>
            </a:r>
          </a:p>
          <a:p>
            <a:pPr marL="457200" lvl="0" indent="-317500" rtl="0">
              <a:spcBef>
                <a:spcPts val="0"/>
              </a:spcBef>
              <a:buClr>
                <a:srgbClr val="000000"/>
              </a:buClr>
              <a:buSzPct val="127272"/>
              <a:buFont typeface="Arial"/>
              <a:buAutoNum type="arabicPeriod"/>
            </a:pPr>
            <a:r>
              <a:rPr lang="en"/>
              <a:t>its differentiating yourself as unique</a:t>
            </a:r>
          </a:p>
          <a:p>
            <a:pPr rtl="0">
              <a:spcBef>
                <a:spcPts val="0"/>
              </a:spcBef>
              <a:buNone/>
            </a:pPr>
            <a:endParaRPr/>
          </a:p>
          <a:p>
            <a:pPr rtl="0">
              <a:spcBef>
                <a:spcPts val="0"/>
              </a:spcBef>
              <a:buNone/>
            </a:pPr>
            <a:r>
              <a:rPr lang="en"/>
              <a:t>Reference previous slide</a:t>
            </a:r>
          </a:p>
          <a:p>
            <a:pPr rtl="0">
              <a:spcBef>
                <a:spcPts val="0"/>
              </a:spcBef>
              <a:buNone/>
            </a:pPr>
            <a:endParaRPr/>
          </a:p>
          <a:p>
            <a:pPr marL="457200" lvl="0" indent="-317500" rtl="0">
              <a:spcBef>
                <a:spcPts val="0"/>
              </a:spcBef>
              <a:buClr>
                <a:srgbClr val="000000"/>
              </a:buClr>
              <a:buSzPct val="127272"/>
              <a:buFont typeface="Arial"/>
              <a:buChar char="-"/>
            </a:pPr>
            <a:r>
              <a:rPr lang="en"/>
              <a:t>We have a preconceived idea of what the companies mean to us and we internalize it as part of our lingo and understanding its place in our world.</a:t>
            </a:r>
          </a:p>
          <a:p>
            <a:pPr marL="457200" lvl="0" indent="-317500" rtl="0">
              <a:spcBef>
                <a:spcPts val="0"/>
              </a:spcBef>
              <a:buClr>
                <a:srgbClr val="000000"/>
              </a:buClr>
              <a:buSzPct val="127272"/>
              <a:buFont typeface="Arial"/>
              <a:buChar char="-"/>
            </a:pPr>
            <a:r>
              <a:rPr lang="en"/>
              <a:t>Referring to the last slide, what ways have those companies shaped our perception of how we purchase or shop with these companies? </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PRESENTER: NOKI</a:t>
            </a: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Before you can get to your brand, it’s important to know where you sit with your guiding values. </a:t>
            </a:r>
          </a:p>
          <a:p>
            <a:pPr lvl="0" rtl="0">
              <a:spcBef>
                <a:spcPts val="0"/>
              </a:spcBef>
              <a:buClr>
                <a:schemeClr val="dk1"/>
              </a:buClr>
              <a:buSzPct val="100000"/>
              <a:buFont typeface="Arial"/>
              <a:buNone/>
            </a:pPr>
            <a:r>
              <a:rPr lang="en" dirty="0">
                <a:solidFill>
                  <a:srgbClr val="0000FF"/>
                </a:solidFill>
              </a:rPr>
              <a:t>Part of recognizing and developing your brand is identifying who you are; what motivates you, guides you, and inspires you.</a:t>
            </a: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EXERCISE: Values clarification exercise</a:t>
            </a:r>
          </a:p>
          <a:p>
            <a:pPr lvl="0" rtl="0">
              <a:spcBef>
                <a:spcPts val="0"/>
              </a:spcBef>
              <a:buClr>
                <a:schemeClr val="dk1"/>
              </a:buClr>
              <a:buFont typeface="Arial"/>
              <a:buNone/>
            </a:pPr>
            <a:endParaRPr dirty="0">
              <a:solidFill>
                <a:schemeClr val="dk1"/>
              </a:solidFill>
            </a:endParaRPr>
          </a:p>
          <a:p>
            <a:pPr lvl="0" rtl="0">
              <a:spcBef>
                <a:spcPts val="0"/>
              </a:spcBef>
              <a:buNone/>
            </a:pPr>
            <a:r>
              <a:rPr lang="en" sz="1000" dirty="0">
                <a:solidFill>
                  <a:srgbClr val="222222"/>
                </a:solidFill>
              </a:rPr>
              <a:t>We are going to ask you to free write to open ended questions. Do not worry about grammar, just simply begin writing whatever comes to mind. You will be given about 2 minutes to write the first things that come to mind. </a:t>
            </a:r>
            <a:r>
              <a:rPr lang="en" sz="1000" dirty="0">
                <a:solidFill>
                  <a:srgbClr val="0000FF"/>
                </a:solidFill>
              </a:rPr>
              <a:t>(Slowly count to 15 after reading each question outloud.)</a:t>
            </a:r>
          </a:p>
          <a:p>
            <a:pPr lvl="0" rtl="0">
              <a:spcBef>
                <a:spcPts val="0"/>
              </a:spcBef>
              <a:buNone/>
            </a:pPr>
            <a:endParaRPr sz="1000" dirty="0">
              <a:solidFill>
                <a:srgbClr val="0000FF"/>
              </a:solidFill>
            </a:endParaRPr>
          </a:p>
          <a:p>
            <a:pPr marL="457200" lvl="0" indent="-292100">
              <a:spcBef>
                <a:spcPts val="0"/>
              </a:spcBef>
              <a:buClr>
                <a:srgbClr val="0000FF"/>
              </a:buClr>
              <a:buSzPct val="100000"/>
              <a:buFont typeface="Arial"/>
              <a:buChar char="-"/>
            </a:pPr>
            <a:r>
              <a:rPr lang="en" sz="1000" dirty="0">
                <a:solidFill>
                  <a:srgbClr val="0000FF"/>
                </a:solidFill>
              </a:rPr>
              <a:t>Give them 2 minutes to work on each question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PRESENTER: NOKI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PRESENTER: NOKI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PRESENTER:NOKI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3496604"/>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1" name="Shape 11"/>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2" name="Shape 12"/>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a:endParaRPr/>
          </a:p>
        </p:txBody>
      </p:sp>
      <p:sp>
        <p:nvSpPr>
          <p:cNvPr id="13" name="Shape 1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4" name="Shape 34"/>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35" name="Shape 35"/>
          <p:cNvCxnSpPr/>
          <p:nvPr/>
        </p:nvCxnSpPr>
        <p:spPr>
          <a:xfrm>
            <a:off x="0" y="4384371"/>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olaris-inc.com/assets/pdfs/9_principles_of_branding.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85800" y="1867781"/>
            <a:ext cx="7772400" cy="1648800"/>
          </a:xfrm>
          <a:prstGeom prst="rect">
            <a:avLst/>
          </a:prstGeom>
        </p:spPr>
        <p:txBody>
          <a:bodyPr lIns="91425" tIns="91425" rIns="91425" bIns="91425" anchor="b" anchorCtr="0">
            <a:noAutofit/>
          </a:bodyPr>
          <a:lstStyle/>
          <a:p>
            <a:pPr rtl="0">
              <a:spcBef>
                <a:spcPts val="0"/>
              </a:spcBef>
              <a:buNone/>
            </a:pPr>
            <a:r>
              <a:rPr lang="en"/>
              <a:t>What is Your</a:t>
            </a:r>
          </a:p>
          <a:p>
            <a:pPr>
              <a:spcBef>
                <a:spcPts val="0"/>
              </a:spcBef>
              <a:buNone/>
            </a:pPr>
            <a:r>
              <a:rPr lang="en"/>
              <a:t>Personal Brand?</a:t>
            </a:r>
          </a:p>
        </p:txBody>
      </p:sp>
      <p:sp>
        <p:nvSpPr>
          <p:cNvPr id="41" name="Shape 41"/>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rtl="0">
              <a:spcBef>
                <a:spcPts val="0"/>
              </a:spcBef>
              <a:buNone/>
            </a:pPr>
            <a:r>
              <a:rPr lang="en"/>
              <a:t>2015 CCPA</a:t>
            </a:r>
          </a:p>
          <a:p>
            <a:pPr>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Identifying Values  (2 min)</a:t>
            </a:r>
          </a:p>
        </p:txBody>
      </p:sp>
      <p:sp>
        <p:nvSpPr>
          <p:cNvPr id="108" name="Shape 108"/>
          <p:cNvSpPr txBox="1">
            <a:spLocks noGrp="1"/>
          </p:cNvSpPr>
          <p:nvPr>
            <p:ph type="body" idx="1"/>
          </p:nvPr>
        </p:nvSpPr>
        <p:spPr>
          <a:xfrm>
            <a:off x="1305750" y="1182325"/>
            <a:ext cx="6532500" cy="3725699"/>
          </a:xfrm>
          <a:prstGeom prst="rect">
            <a:avLst/>
          </a:prstGeom>
        </p:spPr>
        <p:txBody>
          <a:bodyPr lIns="91425" tIns="91425" rIns="91425" bIns="91425" anchor="ctr" anchorCtr="0">
            <a:noAutofit/>
          </a:bodyPr>
          <a:lstStyle/>
          <a:p>
            <a:pPr lvl="0" rtl="0">
              <a:spcBef>
                <a:spcPts val="0"/>
              </a:spcBef>
              <a:buNone/>
            </a:pPr>
            <a:r>
              <a:rPr lang="en" sz="4000"/>
              <a:t>5. What would you like to be known for?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Identifying Values (1 free min)</a:t>
            </a:r>
          </a:p>
        </p:txBody>
      </p:sp>
      <p:sp>
        <p:nvSpPr>
          <p:cNvPr id="114" name="Shape 114"/>
          <p:cNvSpPr txBox="1">
            <a:spLocks noGrp="1"/>
          </p:cNvSpPr>
          <p:nvPr>
            <p:ph type="body" idx="1"/>
          </p:nvPr>
        </p:nvSpPr>
        <p:spPr>
          <a:xfrm>
            <a:off x="514350" y="1200150"/>
            <a:ext cx="8115300" cy="3725699"/>
          </a:xfrm>
          <a:prstGeom prst="rect">
            <a:avLst/>
          </a:prstGeom>
        </p:spPr>
        <p:txBody>
          <a:bodyPr lIns="91425" tIns="91425" rIns="91425" bIns="91425" anchor="ctr" anchorCtr="0">
            <a:noAutofit/>
          </a:bodyPr>
          <a:lstStyle/>
          <a:p>
            <a:pPr marL="457200" lvl="0" indent="-381000" rtl="0">
              <a:spcBef>
                <a:spcPts val="0"/>
              </a:spcBef>
              <a:buClr>
                <a:schemeClr val="dk1"/>
              </a:buClr>
              <a:buSzPct val="100000"/>
              <a:buFont typeface="Arial"/>
              <a:buAutoNum type="arabicPeriod"/>
            </a:pPr>
            <a:r>
              <a:rPr lang="en" sz="2400"/>
              <a:t>What do you do that you enjoy so much that you could do it forever?</a:t>
            </a:r>
          </a:p>
          <a:p>
            <a:pPr marL="457200" lvl="0" indent="-381000" rtl="0">
              <a:spcBef>
                <a:spcPts val="0"/>
              </a:spcBef>
              <a:buClr>
                <a:schemeClr val="dk1"/>
              </a:buClr>
              <a:buSzPct val="100000"/>
              <a:buFont typeface="Arial"/>
              <a:buAutoNum type="arabicPeriod"/>
            </a:pPr>
            <a:r>
              <a:rPr lang="en" sz="2400"/>
              <a:t>When have you felt your most confident?</a:t>
            </a:r>
          </a:p>
          <a:p>
            <a:pPr marL="457200" lvl="0" indent="-381000" rtl="0">
              <a:spcBef>
                <a:spcPts val="0"/>
              </a:spcBef>
              <a:buClr>
                <a:schemeClr val="dk1"/>
              </a:buClr>
              <a:buSzPct val="100000"/>
              <a:buFont typeface="Arial"/>
              <a:buAutoNum type="arabicPeriod"/>
            </a:pPr>
            <a:r>
              <a:rPr lang="en" sz="2400"/>
              <a:t>What have others said are your strengths and virtues? </a:t>
            </a:r>
          </a:p>
          <a:p>
            <a:pPr marL="457200" lvl="0" indent="-381000" rtl="0">
              <a:spcBef>
                <a:spcPts val="0"/>
              </a:spcBef>
              <a:buClr>
                <a:schemeClr val="dk1"/>
              </a:buClr>
              <a:buSzPct val="100000"/>
              <a:buFont typeface="Arial"/>
              <a:buAutoNum type="arabicPeriod"/>
            </a:pPr>
            <a:r>
              <a:rPr lang="en" sz="2400"/>
              <a:t>Who are pivotal people in your life? What are the qualities about them that you admire?</a:t>
            </a:r>
          </a:p>
          <a:p>
            <a:pPr marL="457200" lvl="0" indent="-381000">
              <a:spcBef>
                <a:spcPts val="0"/>
              </a:spcBef>
              <a:buClr>
                <a:schemeClr val="dk1"/>
              </a:buClr>
              <a:buSzPct val="100000"/>
              <a:buFont typeface="Arial"/>
              <a:buAutoNum type="arabicPeriod"/>
            </a:pPr>
            <a:r>
              <a:rPr lang="en" sz="2400"/>
              <a:t>What would you like to be known for?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Key Branding Principles</a:t>
            </a:r>
          </a:p>
        </p:txBody>
      </p:sp>
      <p:sp>
        <p:nvSpPr>
          <p:cNvPr id="120" name="Shape 120"/>
          <p:cNvSpPr txBox="1">
            <a:spLocks noGrp="1"/>
          </p:cNvSpPr>
          <p:nvPr>
            <p:ph type="body" idx="1"/>
          </p:nvPr>
        </p:nvSpPr>
        <p:spPr>
          <a:xfrm>
            <a:off x="662925" y="1200150"/>
            <a:ext cx="8229600" cy="3725699"/>
          </a:xfrm>
          <a:prstGeom prst="rect">
            <a:avLst/>
          </a:prstGeom>
        </p:spPr>
        <p:txBody>
          <a:bodyPr lIns="91425" tIns="91425" rIns="91425" bIns="91425" anchor="t" anchorCtr="0">
            <a:noAutofit/>
          </a:bodyPr>
          <a:lstStyle/>
          <a:p>
            <a:pPr marL="457200" lvl="0" indent="-482600" rtl="0">
              <a:spcBef>
                <a:spcPts val="0"/>
              </a:spcBef>
              <a:buClr>
                <a:schemeClr val="dk1"/>
              </a:buClr>
              <a:buSzPct val="100000"/>
              <a:buFont typeface="Arial"/>
              <a:buAutoNum type="arabicPeriod"/>
            </a:pPr>
            <a:r>
              <a:rPr lang="en" sz="4000"/>
              <a:t>Be authentic</a:t>
            </a:r>
          </a:p>
          <a:p>
            <a:pPr marL="457200" lvl="0" indent="-482600" rtl="0">
              <a:spcBef>
                <a:spcPts val="0"/>
              </a:spcBef>
              <a:buClr>
                <a:schemeClr val="dk1"/>
              </a:buClr>
              <a:buSzPct val="100000"/>
              <a:buFont typeface="Arial"/>
              <a:buAutoNum type="arabicPeriod"/>
            </a:pPr>
            <a:r>
              <a:rPr lang="en" sz="4000"/>
              <a:t>Be unique</a:t>
            </a:r>
          </a:p>
          <a:p>
            <a:pPr marL="457200" lvl="0" indent="-482600" rtl="0">
              <a:spcBef>
                <a:spcPts val="0"/>
              </a:spcBef>
              <a:buClr>
                <a:schemeClr val="dk1"/>
              </a:buClr>
              <a:buSzPct val="100000"/>
              <a:buFont typeface="Arial"/>
              <a:buAutoNum type="arabicPeriod"/>
            </a:pPr>
            <a:r>
              <a:rPr lang="en" sz="4000"/>
              <a:t>Be consistent</a:t>
            </a:r>
          </a:p>
          <a:p>
            <a:pPr marL="457200" lvl="0" indent="-482600" rtl="0">
              <a:spcBef>
                <a:spcPts val="0"/>
              </a:spcBef>
              <a:buClr>
                <a:schemeClr val="dk1"/>
              </a:buClr>
              <a:buSzPct val="100000"/>
              <a:buFont typeface="Arial"/>
              <a:buAutoNum type="arabicPeriod"/>
            </a:pPr>
            <a:r>
              <a:rPr lang="en" sz="4000"/>
              <a:t>Keep it simple</a:t>
            </a:r>
          </a:p>
          <a:p>
            <a:pPr marL="457200" lvl="0" indent="-482600" rtl="0">
              <a:spcBef>
                <a:spcPts val="0"/>
              </a:spcBef>
              <a:buClr>
                <a:schemeClr val="dk1"/>
              </a:buClr>
              <a:buSzPct val="100000"/>
              <a:buFont typeface="Arial"/>
              <a:buAutoNum type="arabicPeriod"/>
            </a:pPr>
            <a:r>
              <a:rPr lang="en" sz="4000"/>
              <a:t>Tell your story</a:t>
            </a:r>
          </a:p>
          <a:p>
            <a:pPr lvl="0" rtl="0">
              <a:spcBef>
                <a:spcPts val="0"/>
              </a:spcBef>
              <a:buNone/>
            </a:pPr>
            <a:endParaRPr sz="1800"/>
          </a:p>
          <a:p>
            <a:pPr lvl="0">
              <a:spcBef>
                <a:spcPts val="0"/>
              </a:spcBef>
              <a:buNone/>
            </a:pPr>
            <a:r>
              <a:rPr lang="en" sz="1400"/>
              <a:t>Reference: </a:t>
            </a:r>
            <a:r>
              <a:rPr lang="en" sz="1400" u="sng">
                <a:solidFill>
                  <a:srgbClr val="1155CC"/>
                </a:solidFill>
                <a:hlinkClick r:id="rId3"/>
              </a:rPr>
              <a:t>http://www.polaris-inc.com/assets/pdfs/9_principles_of_branding.pdf</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 Be Authentic </a:t>
            </a:r>
          </a:p>
        </p:txBody>
      </p:sp>
      <p:pic>
        <p:nvPicPr>
          <p:cNvPr id="126" name="Shape 126"/>
          <p:cNvPicPr preferRelativeResize="0"/>
          <p:nvPr/>
        </p:nvPicPr>
        <p:blipFill>
          <a:blip r:embed="rId3">
            <a:alphaModFix/>
          </a:blip>
          <a:stretch>
            <a:fillRect/>
          </a:stretch>
        </p:blipFill>
        <p:spPr>
          <a:xfrm>
            <a:off x="2496275" y="1200150"/>
            <a:ext cx="3681530" cy="3725700"/>
          </a:xfrm>
          <a:prstGeom prst="rect">
            <a:avLst/>
          </a:prstGeom>
          <a:noFill/>
          <a:ln>
            <a:noFill/>
          </a:ln>
        </p:spPr>
      </p:pic>
      <p:pic>
        <p:nvPicPr>
          <p:cNvPr id="127" name="Shape 127"/>
          <p:cNvPicPr preferRelativeResize="0"/>
          <p:nvPr/>
        </p:nvPicPr>
        <p:blipFill>
          <a:blip r:embed="rId4">
            <a:alphaModFix/>
          </a:blip>
          <a:stretch>
            <a:fillRect/>
          </a:stretch>
        </p:blipFill>
        <p:spPr>
          <a:xfrm>
            <a:off x="1820712" y="1200137"/>
            <a:ext cx="5502576" cy="3848375"/>
          </a:xfrm>
          <a:prstGeom prst="rect">
            <a:avLst/>
          </a:prstGeom>
          <a:noFill/>
          <a:ln>
            <a:noFill/>
          </a:ln>
        </p:spPr>
      </p:pic>
      <p:sp>
        <p:nvSpPr>
          <p:cNvPr id="128" name="Shape 128"/>
          <p:cNvSpPr txBox="1"/>
          <p:nvPr/>
        </p:nvSpPr>
        <p:spPr>
          <a:xfrm>
            <a:off x="7488950" y="4547400"/>
            <a:ext cx="1470899" cy="596099"/>
          </a:xfrm>
          <a:prstGeom prst="rect">
            <a:avLst/>
          </a:prstGeom>
          <a:noFill/>
          <a:ln>
            <a:noFill/>
          </a:ln>
        </p:spPr>
        <p:txBody>
          <a:bodyPr lIns="91425" tIns="91425" rIns="91425" bIns="91425" anchor="t" anchorCtr="0">
            <a:noAutofit/>
          </a:bodyPr>
          <a:lstStyle/>
          <a:p>
            <a:pPr rtl="0">
              <a:spcBef>
                <a:spcPts val="0"/>
              </a:spcBef>
              <a:buNone/>
            </a:pPr>
            <a:r>
              <a:rPr lang="en"/>
              <a:t>Conrad Ruiz,</a:t>
            </a:r>
          </a:p>
          <a:p>
            <a:pPr>
              <a:spcBef>
                <a:spcPts val="0"/>
              </a:spcBef>
              <a:buNone/>
            </a:pPr>
            <a:r>
              <a:rPr lang="en"/>
              <a:t>Overload, 2009</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2. Be Unique</a:t>
            </a:r>
          </a:p>
        </p:txBody>
      </p:sp>
      <p:pic>
        <p:nvPicPr>
          <p:cNvPr id="134" name="Shape 134"/>
          <p:cNvPicPr preferRelativeResize="0"/>
          <p:nvPr/>
        </p:nvPicPr>
        <p:blipFill>
          <a:blip r:embed="rId3">
            <a:alphaModFix/>
          </a:blip>
          <a:stretch>
            <a:fillRect/>
          </a:stretch>
        </p:blipFill>
        <p:spPr>
          <a:xfrm>
            <a:off x="1727150" y="1213300"/>
            <a:ext cx="5689699" cy="3857599"/>
          </a:xfrm>
          <a:prstGeom prst="rect">
            <a:avLst/>
          </a:prstGeom>
          <a:noFill/>
          <a:ln>
            <a:noFill/>
          </a:ln>
        </p:spPr>
      </p:pic>
      <p:sp>
        <p:nvSpPr>
          <p:cNvPr id="135" name="Shape 135"/>
          <p:cNvSpPr txBox="1"/>
          <p:nvPr/>
        </p:nvSpPr>
        <p:spPr>
          <a:xfrm>
            <a:off x="7549325" y="4374000"/>
            <a:ext cx="1265100" cy="696899"/>
          </a:xfrm>
          <a:prstGeom prst="rect">
            <a:avLst/>
          </a:prstGeom>
          <a:noFill/>
          <a:ln>
            <a:noFill/>
          </a:ln>
        </p:spPr>
        <p:txBody>
          <a:bodyPr lIns="91425" tIns="91425" rIns="91425" bIns="91425" anchor="t" anchorCtr="0">
            <a:noAutofit/>
          </a:bodyPr>
          <a:lstStyle/>
          <a:p>
            <a:pPr rtl="0">
              <a:spcBef>
                <a:spcPts val="0"/>
              </a:spcBef>
              <a:buNone/>
            </a:pPr>
            <a:r>
              <a:rPr lang="en"/>
              <a:t>Paul Klee,</a:t>
            </a:r>
          </a:p>
          <a:p>
            <a:pPr rtl="0">
              <a:spcBef>
                <a:spcPts val="0"/>
              </a:spcBef>
              <a:buNone/>
            </a:pPr>
            <a:r>
              <a:rPr lang="en"/>
              <a:t>The Goldfish,</a:t>
            </a:r>
          </a:p>
          <a:p>
            <a:pPr>
              <a:spcBef>
                <a:spcPts val="0"/>
              </a:spcBef>
              <a:buNone/>
            </a:pPr>
            <a:r>
              <a:rPr lang="en"/>
              <a:t>1925</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3. Be Consistent</a:t>
            </a:r>
          </a:p>
        </p:txBody>
      </p:sp>
      <p:pic>
        <p:nvPicPr>
          <p:cNvPr id="141" name="Shape 141"/>
          <p:cNvPicPr preferRelativeResize="0"/>
          <p:nvPr/>
        </p:nvPicPr>
        <p:blipFill rotWithShape="1">
          <a:blip r:embed="rId3">
            <a:alphaModFix/>
          </a:blip>
          <a:srcRect l="-2717" t="21902" r="-3013" b="24136"/>
          <a:stretch/>
        </p:blipFill>
        <p:spPr>
          <a:xfrm>
            <a:off x="-307300" y="1532875"/>
            <a:ext cx="9798975" cy="27766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4. Keep it Simple</a:t>
            </a:r>
          </a:p>
        </p:txBody>
      </p:sp>
      <p:sp>
        <p:nvSpPr>
          <p:cNvPr id="147" name="Shape 147"/>
          <p:cNvSpPr txBox="1">
            <a:spLocks noGrp="1"/>
          </p:cNvSpPr>
          <p:nvPr>
            <p:ph type="body" idx="1"/>
          </p:nvPr>
        </p:nvSpPr>
        <p:spPr>
          <a:xfrm>
            <a:off x="457200" y="1200150"/>
            <a:ext cx="5680199" cy="3725699"/>
          </a:xfrm>
          <a:prstGeom prst="rect">
            <a:avLst/>
          </a:prstGeom>
        </p:spPr>
        <p:txBody>
          <a:bodyPr lIns="91425" tIns="91425" rIns="91425" bIns="91425" anchor="ctr" anchorCtr="0">
            <a:noAutofit/>
          </a:bodyPr>
          <a:lstStyle/>
          <a:p>
            <a:pPr marL="457200" lvl="0" indent="-381000" rtl="0">
              <a:lnSpc>
                <a:spcPct val="115000"/>
              </a:lnSpc>
              <a:spcBef>
                <a:spcPts val="0"/>
              </a:spcBef>
              <a:buClr>
                <a:schemeClr val="dk1"/>
              </a:buClr>
              <a:buSzPct val="100000"/>
              <a:buFont typeface="Arial"/>
              <a:buChar char="●"/>
            </a:pPr>
            <a:r>
              <a:rPr lang="en" sz="2400"/>
              <a:t>Just do it.</a:t>
            </a:r>
          </a:p>
          <a:p>
            <a:pPr marL="457200" lvl="0" indent="-381000" rtl="0">
              <a:lnSpc>
                <a:spcPct val="115000"/>
              </a:lnSpc>
              <a:spcBef>
                <a:spcPts val="0"/>
              </a:spcBef>
              <a:buClr>
                <a:schemeClr val="dk1"/>
              </a:buClr>
              <a:buSzPct val="100000"/>
              <a:buFont typeface="Arial"/>
              <a:buChar char="●"/>
            </a:pPr>
            <a:r>
              <a:rPr lang="en" sz="2400"/>
              <a:t>I’m loving it.</a:t>
            </a:r>
          </a:p>
          <a:p>
            <a:pPr marL="457200" lvl="0" indent="-381000" rtl="0">
              <a:lnSpc>
                <a:spcPct val="115000"/>
              </a:lnSpc>
              <a:spcBef>
                <a:spcPts val="0"/>
              </a:spcBef>
              <a:buClr>
                <a:schemeClr val="dk1"/>
              </a:buClr>
              <a:buSzPct val="100000"/>
              <a:buFont typeface="Arial"/>
              <a:buChar char="●"/>
            </a:pPr>
            <a:r>
              <a:rPr lang="en" sz="2400"/>
              <a:t>Eat fresh.</a:t>
            </a:r>
          </a:p>
          <a:p>
            <a:pPr marL="457200" lvl="0" indent="-381000" rtl="0">
              <a:lnSpc>
                <a:spcPct val="115000"/>
              </a:lnSpc>
              <a:spcBef>
                <a:spcPts val="0"/>
              </a:spcBef>
              <a:buClr>
                <a:schemeClr val="dk1"/>
              </a:buClr>
              <a:buSzPct val="100000"/>
              <a:buFont typeface="Arial"/>
              <a:buChar char="●"/>
            </a:pPr>
            <a:r>
              <a:rPr lang="en" sz="2400"/>
              <a:t>The happiest place on earth.</a:t>
            </a:r>
          </a:p>
          <a:p>
            <a:pPr marL="457200" lvl="0" indent="-381000" rtl="0">
              <a:lnSpc>
                <a:spcPct val="115000"/>
              </a:lnSpc>
              <a:spcBef>
                <a:spcPts val="0"/>
              </a:spcBef>
              <a:buClr>
                <a:schemeClr val="dk1"/>
              </a:buClr>
              <a:buSzPct val="100000"/>
              <a:buFont typeface="Arial"/>
              <a:buChar char="●"/>
            </a:pPr>
            <a:r>
              <a:rPr lang="en" sz="2400"/>
              <a:t>The ultimate driving machine.</a:t>
            </a:r>
          </a:p>
          <a:p>
            <a:pPr marL="457200" lvl="0" indent="-381000" rtl="0">
              <a:lnSpc>
                <a:spcPct val="115000"/>
              </a:lnSpc>
              <a:spcBef>
                <a:spcPts val="0"/>
              </a:spcBef>
              <a:buClr>
                <a:schemeClr val="dk1"/>
              </a:buClr>
              <a:buSzPct val="100000"/>
              <a:buFont typeface="Arial"/>
              <a:buChar char="●"/>
            </a:pPr>
            <a:r>
              <a:rPr lang="en" sz="2400"/>
              <a:t>It gives you wings.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5. Tell Your Story</a:t>
            </a:r>
          </a:p>
        </p:txBody>
      </p:sp>
      <p:pic>
        <p:nvPicPr>
          <p:cNvPr id="153" name="Shape 153"/>
          <p:cNvPicPr preferRelativeResize="0"/>
          <p:nvPr/>
        </p:nvPicPr>
        <p:blipFill rotWithShape="1">
          <a:blip r:embed="rId3">
            <a:alphaModFix/>
          </a:blip>
          <a:srcRect l="2211" t="2417" r="1207" b="2016"/>
          <a:stretch/>
        </p:blipFill>
        <p:spPr>
          <a:xfrm>
            <a:off x="2133037" y="1205725"/>
            <a:ext cx="4877924" cy="3853549"/>
          </a:xfrm>
          <a:prstGeom prst="rect">
            <a:avLst/>
          </a:prstGeom>
          <a:noFill/>
          <a:ln>
            <a:noFill/>
          </a:ln>
        </p:spPr>
      </p:pic>
      <p:sp>
        <p:nvSpPr>
          <p:cNvPr id="154" name="Shape 154"/>
          <p:cNvSpPr txBox="1"/>
          <p:nvPr/>
        </p:nvSpPr>
        <p:spPr>
          <a:xfrm>
            <a:off x="7134525" y="4530375"/>
            <a:ext cx="1793999" cy="528900"/>
          </a:xfrm>
          <a:prstGeom prst="rect">
            <a:avLst/>
          </a:prstGeom>
          <a:noFill/>
          <a:ln>
            <a:noFill/>
          </a:ln>
        </p:spPr>
        <p:txBody>
          <a:bodyPr lIns="91425" tIns="91425" rIns="91425" bIns="91425" anchor="t" anchorCtr="0">
            <a:noAutofit/>
          </a:bodyPr>
          <a:lstStyle/>
          <a:p>
            <a:pPr rtl="0">
              <a:spcBef>
                <a:spcPts val="0"/>
              </a:spcBef>
              <a:buNone/>
            </a:pPr>
            <a:r>
              <a:rPr lang="en"/>
              <a:t>Keith Haring,</a:t>
            </a:r>
          </a:p>
          <a:p>
            <a:pPr>
              <a:spcBef>
                <a:spcPts val="0"/>
              </a:spcBef>
              <a:buNone/>
            </a:pPr>
            <a:r>
              <a:rPr lang="en"/>
              <a:t>Best Buddies, 1990</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Your Personal Brand? </a:t>
            </a:r>
          </a:p>
        </p:txBody>
      </p:sp>
      <p:pic>
        <p:nvPicPr>
          <p:cNvPr id="160" name="Shape 160"/>
          <p:cNvPicPr preferRelativeResize="0"/>
          <p:nvPr/>
        </p:nvPicPr>
        <p:blipFill>
          <a:blip r:embed="rId3">
            <a:alphaModFix/>
          </a:blip>
          <a:stretch>
            <a:fillRect/>
          </a:stretch>
        </p:blipFill>
        <p:spPr>
          <a:xfrm>
            <a:off x="1216850" y="1233150"/>
            <a:ext cx="6710300" cy="3824850"/>
          </a:xfrm>
          <a:prstGeom prst="rect">
            <a:avLst/>
          </a:prstGeom>
          <a:noFill/>
          <a:ln>
            <a:noFill/>
          </a:ln>
        </p:spPr>
      </p:pic>
      <p:sp>
        <p:nvSpPr>
          <p:cNvPr id="161" name="Shape 161"/>
          <p:cNvSpPr txBox="1"/>
          <p:nvPr/>
        </p:nvSpPr>
        <p:spPr>
          <a:xfrm>
            <a:off x="7862700" y="4153800"/>
            <a:ext cx="1281300" cy="904200"/>
          </a:xfrm>
          <a:prstGeom prst="rect">
            <a:avLst/>
          </a:prstGeom>
          <a:noFill/>
          <a:ln>
            <a:noFill/>
          </a:ln>
        </p:spPr>
        <p:txBody>
          <a:bodyPr lIns="91425" tIns="91425" rIns="91425" bIns="91425" anchor="t" anchorCtr="0">
            <a:noAutofit/>
          </a:bodyPr>
          <a:lstStyle/>
          <a:p>
            <a:pPr rtl="0">
              <a:spcBef>
                <a:spcPts val="0"/>
              </a:spcBef>
              <a:buNone/>
            </a:pPr>
            <a:r>
              <a:rPr lang="en"/>
              <a:t>Andy Warhol,</a:t>
            </a:r>
          </a:p>
          <a:p>
            <a:pPr>
              <a:spcBef>
                <a:spcPts val="0"/>
              </a:spcBef>
              <a:buNone/>
            </a:pPr>
            <a:r>
              <a:rPr lang="en"/>
              <a:t>Campbell’s Soup Cans, 1962</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Tips</a:t>
            </a:r>
          </a:p>
        </p:txBody>
      </p:sp>
      <p:sp>
        <p:nvSpPr>
          <p:cNvPr id="167" name="Shape 167"/>
          <p:cNvSpPr txBox="1">
            <a:spLocks noGrp="1"/>
          </p:cNvSpPr>
          <p:nvPr>
            <p:ph type="body" idx="1"/>
          </p:nvPr>
        </p:nvSpPr>
        <p:spPr>
          <a:xfrm>
            <a:off x="590100" y="1225000"/>
            <a:ext cx="7963799" cy="3725699"/>
          </a:xfrm>
          <a:prstGeom prst="rect">
            <a:avLst/>
          </a:prstGeom>
        </p:spPr>
        <p:txBody>
          <a:bodyPr lIns="91425" tIns="91425" rIns="91425" bIns="91425" anchor="ctr" anchorCtr="0">
            <a:noAutofit/>
          </a:bodyPr>
          <a:lstStyle/>
          <a:p>
            <a:pPr marL="457200" lvl="0" indent="-419100" rtl="0">
              <a:spcBef>
                <a:spcPts val="0"/>
              </a:spcBef>
              <a:buClr>
                <a:schemeClr val="dk1"/>
              </a:buClr>
              <a:buSzPct val="100000"/>
              <a:buFont typeface="Arial"/>
              <a:buAutoNum type="arabicPeriod"/>
            </a:pPr>
            <a:r>
              <a:rPr lang="en"/>
              <a:t>Avoid fads</a:t>
            </a:r>
          </a:p>
          <a:p>
            <a:pPr marL="457200" lvl="0" indent="-419100" rtl="0">
              <a:spcBef>
                <a:spcPts val="0"/>
              </a:spcBef>
              <a:buClr>
                <a:schemeClr val="dk1"/>
              </a:buClr>
              <a:buSzPct val="100000"/>
              <a:buFont typeface="Arial"/>
              <a:buAutoNum type="arabicPeriod"/>
            </a:pPr>
            <a:r>
              <a:rPr lang="en"/>
              <a:t>Avoid buzzwords</a:t>
            </a:r>
          </a:p>
          <a:p>
            <a:pPr marL="457200" lvl="0" indent="-419100" rtl="0">
              <a:spcBef>
                <a:spcPts val="0"/>
              </a:spcBef>
              <a:buClr>
                <a:schemeClr val="dk1"/>
              </a:buClr>
              <a:buSzPct val="100000"/>
              <a:buFont typeface="Arial"/>
              <a:buAutoNum type="arabicPeriod"/>
            </a:pPr>
            <a:r>
              <a:rPr lang="en"/>
              <a:t>Be authentic</a:t>
            </a:r>
          </a:p>
          <a:p>
            <a:pPr marL="457200" lvl="0" indent="-419100" rtl="0">
              <a:spcBef>
                <a:spcPts val="0"/>
              </a:spcBef>
              <a:buClr>
                <a:schemeClr val="dk1"/>
              </a:buClr>
              <a:buSzPct val="100000"/>
              <a:buFont typeface="Arial"/>
              <a:buAutoNum type="arabicPeriod"/>
            </a:pPr>
            <a:r>
              <a:rPr lang="en"/>
              <a:t>Be unique</a:t>
            </a:r>
          </a:p>
          <a:p>
            <a:pPr marL="457200" lvl="0" indent="-419100" rtl="0">
              <a:spcBef>
                <a:spcPts val="0"/>
              </a:spcBef>
              <a:buClr>
                <a:schemeClr val="dk1"/>
              </a:buClr>
              <a:buSzPct val="100000"/>
              <a:buFont typeface="Arial"/>
              <a:buAutoNum type="arabicPeriod"/>
            </a:pPr>
            <a:r>
              <a:rPr lang="en"/>
              <a:t>Remember your star values and moments!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HELLO, My name is</a:t>
            </a:r>
          </a:p>
        </p:txBody>
      </p:sp>
      <p:sp>
        <p:nvSpPr>
          <p:cNvPr id="47" name="Shape 47"/>
          <p:cNvSpPr txBox="1"/>
          <p:nvPr/>
        </p:nvSpPr>
        <p:spPr>
          <a:xfrm>
            <a:off x="187800" y="1293700"/>
            <a:ext cx="2837700" cy="3755999"/>
          </a:xfrm>
          <a:prstGeom prst="rect">
            <a:avLst/>
          </a:prstGeom>
          <a:noFill/>
          <a:ln>
            <a:noFill/>
          </a:ln>
        </p:spPr>
        <p:txBody>
          <a:bodyPr lIns="91425" tIns="91425" rIns="91425" bIns="91425" anchor="t" anchorCtr="0">
            <a:noAutofit/>
          </a:bodyPr>
          <a:lstStyle/>
          <a:p>
            <a:pPr algn="ctr" rtl="0">
              <a:spcBef>
                <a:spcPts val="0"/>
              </a:spcBef>
              <a:buNone/>
            </a:pPr>
            <a:r>
              <a:rPr lang="en" b="1"/>
              <a:t>Noki Seekao</a:t>
            </a:r>
          </a:p>
          <a:p>
            <a:pPr algn="ctr" rtl="0">
              <a:spcBef>
                <a:spcPts val="0"/>
              </a:spcBef>
              <a:buNone/>
            </a:pPr>
            <a:endParaRPr/>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r>
              <a:rPr lang="en" b="1"/>
              <a:t>Stepping up </a:t>
            </a:r>
          </a:p>
          <a:p>
            <a:pPr algn="ctr" rtl="0">
              <a:spcBef>
                <a:spcPts val="0"/>
              </a:spcBef>
              <a:buNone/>
            </a:pPr>
            <a:r>
              <a:rPr lang="en" b="1"/>
              <a:t>&amp; reaching back</a:t>
            </a:r>
          </a:p>
          <a:p>
            <a:pPr algn="l">
              <a:spcBef>
                <a:spcPts val="0"/>
              </a:spcBef>
              <a:buNone/>
            </a:pPr>
            <a:endParaRPr b="1"/>
          </a:p>
        </p:txBody>
      </p:sp>
      <p:sp>
        <p:nvSpPr>
          <p:cNvPr id="48" name="Shape 48"/>
          <p:cNvSpPr txBox="1"/>
          <p:nvPr/>
        </p:nvSpPr>
        <p:spPr>
          <a:xfrm>
            <a:off x="3153150" y="1293700"/>
            <a:ext cx="2837700" cy="3755999"/>
          </a:xfrm>
          <a:prstGeom prst="rect">
            <a:avLst/>
          </a:prstGeom>
          <a:noFill/>
          <a:ln>
            <a:noFill/>
          </a:ln>
        </p:spPr>
        <p:txBody>
          <a:bodyPr lIns="91425" tIns="91425" rIns="91425" bIns="91425" anchor="t" anchorCtr="0">
            <a:noAutofit/>
          </a:bodyPr>
          <a:lstStyle/>
          <a:p>
            <a:pPr algn="ctr" rtl="0">
              <a:spcBef>
                <a:spcPts val="0"/>
              </a:spcBef>
              <a:buNone/>
            </a:pPr>
            <a:r>
              <a:rPr lang="en" b="1"/>
              <a:t>Courtney Chung</a:t>
            </a:r>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r>
              <a:rPr lang="en" b="1">
                <a:solidFill>
                  <a:schemeClr val="dk1"/>
                </a:solidFill>
              </a:rPr>
              <a:t>Dope vector</a:t>
            </a:r>
          </a:p>
          <a:p>
            <a:pPr lvl="0" algn="ctr" rtl="0">
              <a:spcBef>
                <a:spcPts val="0"/>
              </a:spcBef>
              <a:buNone/>
            </a:pPr>
            <a:r>
              <a:rPr lang="en" b="1">
                <a:solidFill>
                  <a:schemeClr val="dk1"/>
                </a:solidFill>
              </a:rPr>
              <a:t>on beat</a:t>
            </a:r>
          </a:p>
          <a:p>
            <a:pPr algn="ctr" rtl="0">
              <a:spcBef>
                <a:spcPts val="0"/>
              </a:spcBef>
              <a:buNone/>
            </a:pPr>
            <a:endParaRPr/>
          </a:p>
          <a:p>
            <a:pPr algn="ctr" rtl="0">
              <a:spcBef>
                <a:spcPts val="0"/>
              </a:spcBef>
              <a:buNone/>
            </a:pPr>
            <a:endParaRPr b="1"/>
          </a:p>
          <a:p>
            <a:pPr lvl="0" algn="ctr" rtl="0">
              <a:spcBef>
                <a:spcPts val="0"/>
              </a:spcBef>
              <a:buNone/>
            </a:pPr>
            <a:endParaRPr b="1"/>
          </a:p>
        </p:txBody>
      </p:sp>
      <p:sp>
        <p:nvSpPr>
          <p:cNvPr id="49" name="Shape 49"/>
          <p:cNvSpPr txBox="1"/>
          <p:nvPr/>
        </p:nvSpPr>
        <p:spPr>
          <a:xfrm>
            <a:off x="6118500" y="1293700"/>
            <a:ext cx="2837700" cy="3755999"/>
          </a:xfrm>
          <a:prstGeom prst="rect">
            <a:avLst/>
          </a:prstGeom>
          <a:noFill/>
          <a:ln>
            <a:noFill/>
          </a:ln>
        </p:spPr>
        <p:txBody>
          <a:bodyPr lIns="91425" tIns="91425" rIns="91425" bIns="91425" anchor="t" anchorCtr="0">
            <a:noAutofit/>
          </a:bodyPr>
          <a:lstStyle/>
          <a:p>
            <a:pPr algn="ctr" rtl="0">
              <a:spcBef>
                <a:spcPts val="0"/>
              </a:spcBef>
              <a:buNone/>
            </a:pPr>
            <a:r>
              <a:rPr lang="en" b="1"/>
              <a:t>Kryshana Ananthan</a:t>
            </a:r>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l" rtl="0">
              <a:spcBef>
                <a:spcPts val="0"/>
              </a:spcBef>
              <a:buNone/>
            </a:pPr>
            <a:endParaRPr b="1"/>
          </a:p>
          <a:p>
            <a:pPr algn="l" rtl="0">
              <a:spcBef>
                <a:spcPts val="0"/>
              </a:spcBef>
              <a:buNone/>
            </a:pPr>
            <a:endParaRPr b="1"/>
          </a:p>
          <a:p>
            <a:pPr algn="l" rtl="0">
              <a:spcBef>
                <a:spcPts val="0"/>
              </a:spcBef>
              <a:buNone/>
            </a:pPr>
            <a:endParaRPr b="1"/>
          </a:p>
          <a:p>
            <a:pPr algn="l" rtl="0">
              <a:spcBef>
                <a:spcPts val="0"/>
              </a:spcBef>
              <a:buNone/>
            </a:pPr>
            <a:endParaRPr b="1"/>
          </a:p>
          <a:p>
            <a:pPr algn="l" rtl="0">
              <a:spcBef>
                <a:spcPts val="0"/>
              </a:spcBef>
              <a:buNone/>
            </a:pPr>
            <a:endParaRPr b="1"/>
          </a:p>
          <a:p>
            <a:pPr algn="l" rtl="0">
              <a:spcBef>
                <a:spcPts val="0"/>
              </a:spcBef>
              <a:buNone/>
            </a:pPr>
            <a:r>
              <a:rPr lang="en" b="1"/>
              <a:t>                        </a:t>
            </a:r>
          </a:p>
          <a:p>
            <a:pPr algn="ctr" rtl="0">
              <a:spcBef>
                <a:spcPts val="0"/>
              </a:spcBef>
              <a:buNone/>
            </a:pPr>
            <a:r>
              <a:rPr lang="en" b="1"/>
              <a:t>Wit &amp; Wonder</a:t>
            </a:r>
          </a:p>
          <a:p>
            <a:pPr algn="ctr" rtl="0">
              <a:spcBef>
                <a:spcPts val="0"/>
              </a:spcBef>
              <a:buNone/>
            </a:pPr>
            <a:endParaRPr b="1"/>
          </a:p>
          <a:p>
            <a:pPr lvl="0" algn="ctr" rtl="0">
              <a:spcBef>
                <a:spcPts val="0"/>
              </a:spcBef>
              <a:buNone/>
            </a:pPr>
            <a:endParaRPr b="1"/>
          </a:p>
        </p:txBody>
      </p:sp>
      <p:pic>
        <p:nvPicPr>
          <p:cNvPr id="50" name="Shape 50"/>
          <p:cNvPicPr preferRelativeResize="0"/>
          <p:nvPr/>
        </p:nvPicPr>
        <p:blipFill>
          <a:blip r:embed="rId3">
            <a:alphaModFix/>
          </a:blip>
          <a:stretch>
            <a:fillRect/>
          </a:stretch>
        </p:blipFill>
        <p:spPr>
          <a:xfrm>
            <a:off x="3595037" y="1857825"/>
            <a:ext cx="1953924" cy="1953924"/>
          </a:xfrm>
          <a:prstGeom prst="rect">
            <a:avLst/>
          </a:prstGeom>
          <a:noFill/>
          <a:ln>
            <a:noFill/>
          </a:ln>
        </p:spPr>
      </p:pic>
      <p:pic>
        <p:nvPicPr>
          <p:cNvPr id="51" name="Shape 51"/>
          <p:cNvPicPr preferRelativeResize="0"/>
          <p:nvPr/>
        </p:nvPicPr>
        <p:blipFill>
          <a:blip r:embed="rId4">
            <a:alphaModFix/>
          </a:blip>
          <a:stretch>
            <a:fillRect/>
          </a:stretch>
        </p:blipFill>
        <p:spPr>
          <a:xfrm>
            <a:off x="807802" y="1768012"/>
            <a:ext cx="1634075" cy="2133574"/>
          </a:xfrm>
          <a:prstGeom prst="rect">
            <a:avLst/>
          </a:prstGeom>
          <a:noFill/>
          <a:ln>
            <a:noFill/>
          </a:ln>
        </p:spPr>
      </p:pic>
      <p:pic>
        <p:nvPicPr>
          <p:cNvPr id="52" name="Shape 52"/>
          <p:cNvPicPr preferRelativeResize="0"/>
          <p:nvPr/>
        </p:nvPicPr>
        <p:blipFill>
          <a:blip r:embed="rId5">
            <a:alphaModFix/>
          </a:blip>
          <a:stretch>
            <a:fillRect/>
          </a:stretch>
        </p:blipFill>
        <p:spPr>
          <a:xfrm>
            <a:off x="6702113" y="1768012"/>
            <a:ext cx="1600197" cy="21335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88428"/>
            <a:ext cx="8229600" cy="857400"/>
          </a:xfrm>
          <a:prstGeom prst="rect">
            <a:avLst/>
          </a:prstGeom>
          <a:noFill/>
          <a:ln>
            <a:noFill/>
          </a:ln>
        </p:spPr>
        <p:txBody>
          <a:bodyPr lIns="91425" tIns="91425" rIns="91425" bIns="91425" anchor="b" anchorCtr="0">
            <a:noAutofit/>
          </a:bodyPr>
          <a:lstStyle/>
          <a:p>
            <a:pPr algn="ctr">
              <a:spcBef>
                <a:spcPts val="0"/>
              </a:spcBef>
              <a:buNone/>
            </a:pPr>
            <a:r>
              <a:rPr lang="en"/>
              <a:t>Thank You!</a:t>
            </a:r>
          </a:p>
        </p:txBody>
      </p:sp>
      <p:pic>
        <p:nvPicPr>
          <p:cNvPr id="173" name="Shape 173"/>
          <p:cNvPicPr preferRelativeResize="0"/>
          <p:nvPr/>
        </p:nvPicPr>
        <p:blipFill>
          <a:blip r:embed="rId3">
            <a:alphaModFix/>
          </a:blip>
          <a:stretch>
            <a:fillRect/>
          </a:stretch>
        </p:blipFill>
        <p:spPr>
          <a:xfrm>
            <a:off x="497775" y="1254225"/>
            <a:ext cx="4558175" cy="3646550"/>
          </a:xfrm>
          <a:prstGeom prst="rect">
            <a:avLst/>
          </a:prstGeom>
          <a:noFill/>
          <a:ln>
            <a:noFill/>
          </a:ln>
        </p:spPr>
      </p:pic>
      <p:sp>
        <p:nvSpPr>
          <p:cNvPr id="174" name="Shape 174"/>
          <p:cNvSpPr txBox="1"/>
          <p:nvPr/>
        </p:nvSpPr>
        <p:spPr>
          <a:xfrm>
            <a:off x="5257800" y="1288750"/>
            <a:ext cx="3429000" cy="3577499"/>
          </a:xfrm>
          <a:prstGeom prst="rect">
            <a:avLst/>
          </a:prstGeom>
          <a:noFill/>
          <a:ln>
            <a:noFill/>
          </a:ln>
        </p:spPr>
        <p:txBody>
          <a:bodyPr lIns="91425" tIns="91425" rIns="91425" bIns="91425" anchor="t" anchorCtr="0">
            <a:noAutofit/>
          </a:bodyPr>
          <a:lstStyle/>
          <a:p>
            <a:pPr rtl="0">
              <a:spcBef>
                <a:spcPts val="0"/>
              </a:spcBef>
              <a:buNone/>
            </a:pPr>
            <a:r>
              <a:rPr lang="en" sz="2400">
                <a:solidFill>
                  <a:srgbClr val="FFFFFF"/>
                </a:solidFill>
              </a:rPr>
              <a:t>Noki Seekao</a:t>
            </a:r>
          </a:p>
          <a:p>
            <a:pPr rtl="0">
              <a:spcBef>
                <a:spcPts val="0"/>
              </a:spcBef>
              <a:buNone/>
            </a:pPr>
            <a:r>
              <a:rPr lang="en">
                <a:solidFill>
                  <a:srgbClr val="FFFFFF"/>
                </a:solidFill>
              </a:rPr>
              <a:t>California College of the Arts</a:t>
            </a:r>
          </a:p>
          <a:p>
            <a:pPr rtl="0">
              <a:spcBef>
                <a:spcPts val="0"/>
              </a:spcBef>
              <a:buNone/>
            </a:pPr>
            <a:r>
              <a:rPr lang="en">
                <a:solidFill>
                  <a:srgbClr val="FFFFFF"/>
                </a:solidFill>
              </a:rPr>
              <a:t>Director of Student Life</a:t>
            </a:r>
          </a:p>
          <a:p>
            <a:pPr rtl="0">
              <a:spcBef>
                <a:spcPts val="0"/>
              </a:spcBef>
              <a:buNone/>
            </a:pPr>
            <a:r>
              <a:rPr lang="en">
                <a:solidFill>
                  <a:srgbClr val="FFFFFF"/>
                </a:solidFill>
              </a:rPr>
              <a:t>noki@cca.edu</a:t>
            </a:r>
          </a:p>
          <a:p>
            <a:pPr rtl="0">
              <a:spcBef>
                <a:spcPts val="0"/>
              </a:spcBef>
              <a:buNone/>
            </a:pPr>
            <a:endParaRPr>
              <a:solidFill>
                <a:srgbClr val="FFFFFF"/>
              </a:solidFill>
            </a:endParaRPr>
          </a:p>
          <a:p>
            <a:pPr lvl="0" rtl="0">
              <a:spcBef>
                <a:spcPts val="0"/>
              </a:spcBef>
              <a:buClr>
                <a:schemeClr val="dk1"/>
              </a:buClr>
              <a:buSzPct val="45833"/>
              <a:buFont typeface="Arial"/>
              <a:buNone/>
            </a:pPr>
            <a:r>
              <a:rPr lang="en" sz="2400">
                <a:solidFill>
                  <a:srgbClr val="FFFFFF"/>
                </a:solidFill>
              </a:rPr>
              <a:t>Courtney Chung</a:t>
            </a:r>
          </a:p>
          <a:p>
            <a:pPr lvl="0" rtl="0">
              <a:spcBef>
                <a:spcPts val="0"/>
              </a:spcBef>
              <a:buClr>
                <a:schemeClr val="dk1"/>
              </a:buClr>
              <a:buSzPct val="78571"/>
              <a:buFont typeface="Arial"/>
              <a:buNone/>
            </a:pPr>
            <a:r>
              <a:rPr lang="en">
                <a:solidFill>
                  <a:srgbClr val="FFFFFF"/>
                </a:solidFill>
              </a:rPr>
              <a:t>California College of the Arts</a:t>
            </a:r>
          </a:p>
          <a:p>
            <a:pPr lvl="0" rtl="0">
              <a:spcBef>
                <a:spcPts val="0"/>
              </a:spcBef>
              <a:buClr>
                <a:schemeClr val="dk1"/>
              </a:buClr>
              <a:buSzPct val="78571"/>
              <a:buFont typeface="Arial"/>
              <a:buNone/>
            </a:pPr>
            <a:r>
              <a:rPr lang="en">
                <a:solidFill>
                  <a:srgbClr val="FFFFFF"/>
                </a:solidFill>
              </a:rPr>
              <a:t>Assistant Director of Academic Advising</a:t>
            </a:r>
          </a:p>
          <a:p>
            <a:pPr lvl="0" rtl="0">
              <a:spcBef>
                <a:spcPts val="0"/>
              </a:spcBef>
              <a:buClr>
                <a:schemeClr val="dk1"/>
              </a:buClr>
              <a:buSzPct val="78571"/>
              <a:buFont typeface="Arial"/>
              <a:buNone/>
            </a:pPr>
            <a:r>
              <a:rPr lang="en">
                <a:solidFill>
                  <a:srgbClr val="FFFFFF"/>
                </a:solidFill>
              </a:rPr>
              <a:t>cchung@cca.edu</a:t>
            </a:r>
          </a:p>
          <a:p>
            <a:pPr rtl="0">
              <a:spcBef>
                <a:spcPts val="0"/>
              </a:spcBef>
              <a:buNone/>
            </a:pPr>
            <a:endParaRPr>
              <a:solidFill>
                <a:srgbClr val="FFFFFF"/>
              </a:solidFill>
            </a:endParaRPr>
          </a:p>
          <a:p>
            <a:pPr lvl="0" rtl="0">
              <a:spcBef>
                <a:spcPts val="0"/>
              </a:spcBef>
              <a:buClr>
                <a:schemeClr val="dk1"/>
              </a:buClr>
              <a:buSzPct val="45833"/>
              <a:buFont typeface="Arial"/>
              <a:buNone/>
            </a:pPr>
            <a:r>
              <a:rPr lang="en" sz="2400">
                <a:solidFill>
                  <a:srgbClr val="FFFFFF"/>
                </a:solidFill>
              </a:rPr>
              <a:t>Kryshana Ananthan</a:t>
            </a:r>
          </a:p>
          <a:p>
            <a:pPr lvl="0" rtl="0">
              <a:spcBef>
                <a:spcPts val="0"/>
              </a:spcBef>
              <a:buNone/>
            </a:pPr>
            <a:r>
              <a:rPr lang="en">
                <a:solidFill>
                  <a:srgbClr val="FFFFFF"/>
                </a:solidFill>
              </a:rPr>
              <a:t>Duarte, Inc.</a:t>
            </a:r>
          </a:p>
          <a:p>
            <a:pPr lvl="0" rtl="0">
              <a:spcBef>
                <a:spcPts val="0"/>
              </a:spcBef>
              <a:buClr>
                <a:schemeClr val="dk1"/>
              </a:buClr>
              <a:buSzPct val="78571"/>
              <a:buFont typeface="Arial"/>
              <a:buNone/>
            </a:pPr>
            <a:r>
              <a:rPr lang="en">
                <a:solidFill>
                  <a:srgbClr val="FFFFFF"/>
                </a:solidFill>
              </a:rPr>
              <a:t>Designer</a:t>
            </a:r>
          </a:p>
          <a:p>
            <a:pPr lvl="0">
              <a:spcBef>
                <a:spcPts val="0"/>
              </a:spcBef>
              <a:buNone/>
            </a:pPr>
            <a:r>
              <a:rPr lang="en">
                <a:solidFill>
                  <a:srgbClr val="FFFFFF"/>
                </a:solidFill>
              </a:rPr>
              <a:t>k@kryshanaananthan.com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Our Goals</a:t>
            </a:r>
          </a:p>
        </p:txBody>
      </p:sp>
      <p:sp>
        <p:nvSpPr>
          <p:cNvPr id="58" name="Shape 58"/>
          <p:cNvSpPr txBox="1">
            <a:spLocks noGrp="1"/>
          </p:cNvSpPr>
          <p:nvPr>
            <p:ph type="body" idx="1"/>
          </p:nvPr>
        </p:nvSpPr>
        <p:spPr>
          <a:xfrm>
            <a:off x="457200" y="1271625"/>
            <a:ext cx="8229600" cy="3725699"/>
          </a:xfrm>
          <a:prstGeom prst="rect">
            <a:avLst/>
          </a:prstGeom>
        </p:spPr>
        <p:txBody>
          <a:bodyPr lIns="91425" tIns="91425" rIns="91425" bIns="91425" anchor="ctr" anchorCtr="0">
            <a:noAutofit/>
          </a:bodyPr>
          <a:lstStyle/>
          <a:p>
            <a:pPr marL="457200" lvl="0" indent="-419100" rtl="0">
              <a:spcBef>
                <a:spcPts val="0"/>
              </a:spcBef>
              <a:buClr>
                <a:schemeClr val="dk1"/>
              </a:buClr>
              <a:buSzPct val="100000"/>
              <a:buFont typeface="Arial"/>
              <a:buChar char="●"/>
            </a:pPr>
            <a:r>
              <a:rPr lang="en"/>
              <a:t>Identify governing values</a:t>
            </a:r>
          </a:p>
          <a:p>
            <a:pPr lvl="0" rtl="0">
              <a:spcBef>
                <a:spcPts val="0"/>
              </a:spcBef>
              <a:buNone/>
            </a:pPr>
            <a:endParaRPr/>
          </a:p>
          <a:p>
            <a:pPr marL="457200" lvl="0" indent="-419100" rtl="0">
              <a:spcBef>
                <a:spcPts val="0"/>
              </a:spcBef>
              <a:buClr>
                <a:schemeClr val="dk1"/>
              </a:buClr>
              <a:buSzPct val="100000"/>
              <a:buFont typeface="Arial"/>
              <a:buChar char="●"/>
            </a:pPr>
            <a:r>
              <a:rPr lang="en"/>
              <a:t>Clarify purpose</a:t>
            </a:r>
          </a:p>
          <a:p>
            <a:pPr lvl="0" rtl="0">
              <a:spcBef>
                <a:spcPts val="0"/>
              </a:spcBef>
              <a:buNone/>
            </a:pPr>
            <a:endParaRPr/>
          </a:p>
          <a:p>
            <a:pPr marL="457200" lvl="0" indent="-419100">
              <a:spcBef>
                <a:spcPts val="0"/>
              </a:spcBef>
              <a:buClr>
                <a:schemeClr val="dk1"/>
              </a:buClr>
              <a:buSzPct val="100000"/>
              <a:buFont typeface="Arial"/>
              <a:buChar char="●"/>
            </a:pPr>
            <a:r>
              <a:rPr lang="en"/>
              <a:t>Begin to define a personal brand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a:blip r:embed="rId3">
            <a:alphaModFix/>
          </a:blip>
          <a:stretch>
            <a:fillRect/>
          </a:stretch>
        </p:blipFill>
        <p:spPr>
          <a:xfrm>
            <a:off x="3670400" y="1301412"/>
            <a:ext cx="2019300" cy="2257425"/>
          </a:xfrm>
          <a:prstGeom prst="rect">
            <a:avLst/>
          </a:prstGeom>
          <a:noFill/>
          <a:ln>
            <a:noFill/>
          </a:ln>
        </p:spPr>
      </p:pic>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 Brand? </a:t>
            </a:r>
          </a:p>
        </p:txBody>
      </p:sp>
      <p:pic>
        <p:nvPicPr>
          <p:cNvPr id="65" name="Shape 65"/>
          <p:cNvPicPr preferRelativeResize="0"/>
          <p:nvPr/>
        </p:nvPicPr>
        <p:blipFill>
          <a:blip r:embed="rId4">
            <a:alphaModFix/>
          </a:blip>
          <a:stretch>
            <a:fillRect/>
          </a:stretch>
        </p:blipFill>
        <p:spPr>
          <a:xfrm>
            <a:off x="3508187" y="3483360"/>
            <a:ext cx="2600174" cy="1605156"/>
          </a:xfrm>
          <a:prstGeom prst="rect">
            <a:avLst/>
          </a:prstGeom>
          <a:noFill/>
          <a:ln>
            <a:noFill/>
          </a:ln>
        </p:spPr>
      </p:pic>
      <p:pic>
        <p:nvPicPr>
          <p:cNvPr id="66" name="Shape 66"/>
          <p:cNvPicPr preferRelativeResize="0"/>
          <p:nvPr/>
        </p:nvPicPr>
        <p:blipFill>
          <a:blip r:embed="rId5">
            <a:alphaModFix/>
          </a:blip>
          <a:stretch>
            <a:fillRect/>
          </a:stretch>
        </p:blipFill>
        <p:spPr>
          <a:xfrm>
            <a:off x="6816012" y="1475150"/>
            <a:ext cx="1605149" cy="1605149"/>
          </a:xfrm>
          <a:prstGeom prst="rect">
            <a:avLst/>
          </a:prstGeom>
          <a:noFill/>
          <a:ln>
            <a:noFill/>
          </a:ln>
        </p:spPr>
      </p:pic>
      <p:pic>
        <p:nvPicPr>
          <p:cNvPr id="67" name="Shape 67"/>
          <p:cNvPicPr preferRelativeResize="0"/>
          <p:nvPr/>
        </p:nvPicPr>
        <p:blipFill>
          <a:blip r:embed="rId6">
            <a:alphaModFix/>
          </a:blip>
          <a:stretch>
            <a:fillRect/>
          </a:stretch>
        </p:blipFill>
        <p:spPr>
          <a:xfrm>
            <a:off x="6765925" y="3325500"/>
            <a:ext cx="1920875" cy="1920875"/>
          </a:xfrm>
          <a:prstGeom prst="rect">
            <a:avLst/>
          </a:prstGeom>
          <a:noFill/>
          <a:ln>
            <a:noFill/>
          </a:ln>
        </p:spPr>
      </p:pic>
      <p:pic>
        <p:nvPicPr>
          <p:cNvPr id="68" name="Shape 68"/>
          <p:cNvPicPr preferRelativeResize="0"/>
          <p:nvPr/>
        </p:nvPicPr>
        <p:blipFill>
          <a:blip r:embed="rId7">
            <a:alphaModFix/>
          </a:blip>
          <a:stretch>
            <a:fillRect/>
          </a:stretch>
        </p:blipFill>
        <p:spPr>
          <a:xfrm>
            <a:off x="442875" y="1306198"/>
            <a:ext cx="1774100" cy="1774100"/>
          </a:xfrm>
          <a:prstGeom prst="rect">
            <a:avLst/>
          </a:prstGeom>
          <a:noFill/>
          <a:ln>
            <a:noFill/>
          </a:ln>
        </p:spPr>
      </p:pic>
      <p:pic>
        <p:nvPicPr>
          <p:cNvPr id="69" name="Shape 69"/>
          <p:cNvPicPr preferRelativeResize="0"/>
          <p:nvPr/>
        </p:nvPicPr>
        <p:blipFill>
          <a:blip r:embed="rId8">
            <a:alphaModFix/>
          </a:blip>
          <a:stretch>
            <a:fillRect/>
          </a:stretch>
        </p:blipFill>
        <p:spPr>
          <a:xfrm>
            <a:off x="321156" y="3483350"/>
            <a:ext cx="2065968" cy="14461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75" name="Shape 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6" name="Shape 76"/>
          <p:cNvPicPr preferRelativeResize="0"/>
          <p:nvPr/>
        </p:nvPicPr>
        <p:blipFill>
          <a:blip r:embed="rId3">
            <a:alphaModFix/>
          </a:blip>
          <a:stretch>
            <a:fillRect/>
          </a:stretch>
        </p:blipFill>
        <p:spPr>
          <a:xfrm>
            <a:off x="0" y="-2209800"/>
            <a:ext cx="9144000" cy="7620000"/>
          </a:xfrm>
          <a:prstGeom prst="rect">
            <a:avLst/>
          </a:prstGeom>
          <a:noFill/>
          <a:ln>
            <a:noFill/>
          </a:ln>
        </p:spPr>
      </p:pic>
      <p:pic>
        <p:nvPicPr>
          <p:cNvPr id="77" name="Shape 77"/>
          <p:cNvPicPr preferRelativeResize="0"/>
          <p:nvPr/>
        </p:nvPicPr>
        <p:blipFill>
          <a:blip r:embed="rId4">
            <a:alphaModFix/>
          </a:blip>
          <a:stretch>
            <a:fillRect/>
          </a:stretch>
        </p:blipFill>
        <p:spPr>
          <a:xfrm>
            <a:off x="0" y="-4609903"/>
            <a:ext cx="9144000" cy="11578564"/>
          </a:xfrm>
          <a:prstGeom prst="rect">
            <a:avLst/>
          </a:prstGeom>
          <a:noFill/>
          <a:ln>
            <a:noFill/>
          </a:ln>
        </p:spPr>
      </p:pic>
      <p:sp>
        <p:nvSpPr>
          <p:cNvPr id="78" name="Shape 78"/>
          <p:cNvSpPr txBox="1"/>
          <p:nvPr/>
        </p:nvSpPr>
        <p:spPr>
          <a:xfrm>
            <a:off x="5643600" y="4679150"/>
            <a:ext cx="3043200" cy="600000"/>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rPr>
              <a:t>Paul Rand, Idea Book Cover, 1984</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Identifying Values </a:t>
            </a:r>
            <a:r>
              <a:rPr lang="en" dirty="0" smtClean="0"/>
              <a:t>(2 </a:t>
            </a:r>
            <a:r>
              <a:rPr lang="en" dirty="0"/>
              <a:t>min)</a:t>
            </a:r>
          </a:p>
        </p:txBody>
      </p:sp>
      <p:sp>
        <p:nvSpPr>
          <p:cNvPr id="84" name="Shape 84"/>
          <p:cNvSpPr txBox="1">
            <a:spLocks noGrp="1"/>
          </p:cNvSpPr>
          <p:nvPr>
            <p:ph type="body" idx="1"/>
          </p:nvPr>
        </p:nvSpPr>
        <p:spPr>
          <a:xfrm>
            <a:off x="834600" y="1200150"/>
            <a:ext cx="7474800" cy="3725699"/>
          </a:xfrm>
          <a:prstGeom prst="rect">
            <a:avLst/>
          </a:prstGeom>
        </p:spPr>
        <p:txBody>
          <a:bodyPr lIns="91425" tIns="91425" rIns="91425" bIns="91425" anchor="ctr" anchorCtr="0">
            <a:noAutofit/>
          </a:bodyPr>
          <a:lstStyle/>
          <a:p>
            <a:pPr lvl="0">
              <a:spcBef>
                <a:spcPts val="0"/>
              </a:spcBef>
              <a:buNone/>
            </a:pPr>
            <a:r>
              <a:rPr lang="en" sz="4000"/>
              <a:t>1. What do you do that you enjoy so much that you could do it forever?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Identifying Values (2 min)</a:t>
            </a:r>
          </a:p>
        </p:txBody>
      </p:sp>
      <p:sp>
        <p:nvSpPr>
          <p:cNvPr id="90" name="Shape 90"/>
          <p:cNvSpPr txBox="1">
            <a:spLocks noGrp="1"/>
          </p:cNvSpPr>
          <p:nvPr>
            <p:ph type="body" idx="1"/>
          </p:nvPr>
        </p:nvSpPr>
        <p:spPr>
          <a:xfrm>
            <a:off x="1474950" y="1187550"/>
            <a:ext cx="6194099" cy="3725699"/>
          </a:xfrm>
          <a:prstGeom prst="rect">
            <a:avLst/>
          </a:prstGeom>
        </p:spPr>
        <p:txBody>
          <a:bodyPr lIns="91425" tIns="91425" rIns="91425" bIns="91425" anchor="ctr" anchorCtr="0">
            <a:noAutofit/>
          </a:bodyPr>
          <a:lstStyle/>
          <a:p>
            <a:pPr lvl="0" rtl="0">
              <a:spcBef>
                <a:spcPts val="0"/>
              </a:spcBef>
              <a:buNone/>
            </a:pPr>
            <a:r>
              <a:rPr lang="en" sz="4000"/>
              <a:t>2. When have you felt your most confident?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Identifying Values  (2 min)</a:t>
            </a:r>
          </a:p>
        </p:txBody>
      </p:sp>
      <p:sp>
        <p:nvSpPr>
          <p:cNvPr id="96" name="Shape 96"/>
          <p:cNvSpPr txBox="1">
            <a:spLocks noGrp="1"/>
          </p:cNvSpPr>
          <p:nvPr>
            <p:ph type="body" idx="1"/>
          </p:nvPr>
        </p:nvSpPr>
        <p:spPr>
          <a:xfrm>
            <a:off x="684600" y="1200150"/>
            <a:ext cx="7774799" cy="3725699"/>
          </a:xfrm>
          <a:prstGeom prst="rect">
            <a:avLst/>
          </a:prstGeom>
        </p:spPr>
        <p:txBody>
          <a:bodyPr lIns="91425" tIns="91425" rIns="91425" bIns="91425" anchor="ctr" anchorCtr="0">
            <a:noAutofit/>
          </a:bodyPr>
          <a:lstStyle/>
          <a:p>
            <a:pPr lvl="0" rtl="0">
              <a:spcBef>
                <a:spcPts val="0"/>
              </a:spcBef>
              <a:buNone/>
            </a:pPr>
            <a:r>
              <a:rPr lang="en" sz="4000"/>
              <a:t>3. What have others said are your strengths and virtues?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Identifying Values  (2 min)</a:t>
            </a:r>
          </a:p>
        </p:txBody>
      </p:sp>
      <p:sp>
        <p:nvSpPr>
          <p:cNvPr id="102" name="Shape 102"/>
          <p:cNvSpPr txBox="1">
            <a:spLocks noGrp="1"/>
          </p:cNvSpPr>
          <p:nvPr>
            <p:ph type="body" idx="1"/>
          </p:nvPr>
        </p:nvSpPr>
        <p:spPr>
          <a:xfrm>
            <a:off x="753900" y="1275775"/>
            <a:ext cx="7636199" cy="3725699"/>
          </a:xfrm>
          <a:prstGeom prst="rect">
            <a:avLst/>
          </a:prstGeom>
        </p:spPr>
        <p:txBody>
          <a:bodyPr lIns="91425" tIns="91425" rIns="91425" bIns="91425" anchor="ctr" anchorCtr="0">
            <a:noAutofit/>
          </a:bodyPr>
          <a:lstStyle/>
          <a:p>
            <a:pPr lvl="0" rtl="0">
              <a:spcBef>
                <a:spcPts val="0"/>
              </a:spcBef>
              <a:buNone/>
            </a:pPr>
            <a:r>
              <a:rPr lang="en" sz="4000"/>
              <a:t>4. Who are pivotal people in your life? What are the qualities about them that you admire? </a:t>
            </a:r>
          </a:p>
        </p:txBody>
      </p:sp>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On-screen Show (16:9)</PresentationFormat>
  <Paragraphs>262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biz</vt:lpstr>
      <vt:lpstr>What is Your Personal Brand?</vt:lpstr>
      <vt:lpstr>HELLO, My name is</vt:lpstr>
      <vt:lpstr>Our Goals</vt:lpstr>
      <vt:lpstr>What is a Brand? </vt:lpstr>
      <vt:lpstr>PowerPoint Presentation</vt:lpstr>
      <vt:lpstr>Identifying Values (2 min)</vt:lpstr>
      <vt:lpstr>Identifying Values (2 min)</vt:lpstr>
      <vt:lpstr>Identifying Values  (2 min)</vt:lpstr>
      <vt:lpstr>Identifying Values  (2 min)</vt:lpstr>
      <vt:lpstr>Identifying Values  (2 min)</vt:lpstr>
      <vt:lpstr>Identifying Values (1 free min)</vt:lpstr>
      <vt:lpstr>Key Branding Principles</vt:lpstr>
      <vt:lpstr>1. Be Authentic </vt:lpstr>
      <vt:lpstr>2. Be Unique</vt:lpstr>
      <vt:lpstr>3. Be Consistent</vt:lpstr>
      <vt:lpstr>4. Keep it Simple</vt:lpstr>
      <vt:lpstr>5. Tell Your Story</vt:lpstr>
      <vt:lpstr>What is Your Personal Brand? </vt:lpstr>
      <vt:lpstr>Tips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Your Personal Brand?</dc:title>
  <dc:creator>Noki Seekao</dc:creator>
  <cp:lastModifiedBy>user2</cp:lastModifiedBy>
  <cp:revision>1</cp:revision>
  <dcterms:modified xsi:type="dcterms:W3CDTF">2015-05-06T21:34:52Z</dcterms:modified>
</cp:coreProperties>
</file>